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38404800" cy="38404800"/>
  <p:notesSz cx="6858000" cy="9144000"/>
  <p:defaultTextStyle>
    <a:defPPr>
      <a:defRPr lang="en-US"/>
    </a:defPPr>
    <a:lvl1pPr marL="0" algn="l" defTabSz="2295953" rtl="0" eaLnBrk="1" latinLnBrk="0" hangingPunct="1">
      <a:defRPr sz="9100" kern="1200">
        <a:solidFill>
          <a:schemeClr val="tx1"/>
        </a:solidFill>
        <a:latin typeface="+mn-lt"/>
        <a:ea typeface="+mn-ea"/>
        <a:cs typeface="+mn-cs"/>
      </a:defRPr>
    </a:lvl1pPr>
    <a:lvl2pPr marL="2295953" algn="l" defTabSz="2295953" rtl="0" eaLnBrk="1" latinLnBrk="0" hangingPunct="1">
      <a:defRPr sz="9100" kern="1200">
        <a:solidFill>
          <a:schemeClr val="tx1"/>
        </a:solidFill>
        <a:latin typeface="+mn-lt"/>
        <a:ea typeface="+mn-ea"/>
        <a:cs typeface="+mn-cs"/>
      </a:defRPr>
    </a:lvl2pPr>
    <a:lvl3pPr marL="4591921" algn="l" defTabSz="2295953" rtl="0" eaLnBrk="1" latinLnBrk="0" hangingPunct="1">
      <a:defRPr sz="9100" kern="1200">
        <a:solidFill>
          <a:schemeClr val="tx1"/>
        </a:solidFill>
        <a:latin typeface="+mn-lt"/>
        <a:ea typeface="+mn-ea"/>
        <a:cs typeface="+mn-cs"/>
      </a:defRPr>
    </a:lvl3pPr>
    <a:lvl4pPr marL="6887878" algn="l" defTabSz="2295953" rtl="0" eaLnBrk="1" latinLnBrk="0" hangingPunct="1">
      <a:defRPr sz="9100" kern="1200">
        <a:solidFill>
          <a:schemeClr val="tx1"/>
        </a:solidFill>
        <a:latin typeface="+mn-lt"/>
        <a:ea typeface="+mn-ea"/>
        <a:cs typeface="+mn-cs"/>
      </a:defRPr>
    </a:lvl4pPr>
    <a:lvl5pPr marL="9183836" algn="l" defTabSz="2295953" rtl="0" eaLnBrk="1" latinLnBrk="0" hangingPunct="1">
      <a:defRPr sz="9100" kern="1200">
        <a:solidFill>
          <a:schemeClr val="tx1"/>
        </a:solidFill>
        <a:latin typeface="+mn-lt"/>
        <a:ea typeface="+mn-ea"/>
        <a:cs typeface="+mn-cs"/>
      </a:defRPr>
    </a:lvl5pPr>
    <a:lvl6pPr marL="11479789" algn="l" defTabSz="2295953" rtl="0" eaLnBrk="1" latinLnBrk="0" hangingPunct="1">
      <a:defRPr sz="9100" kern="1200">
        <a:solidFill>
          <a:schemeClr val="tx1"/>
        </a:solidFill>
        <a:latin typeface="+mn-lt"/>
        <a:ea typeface="+mn-ea"/>
        <a:cs typeface="+mn-cs"/>
      </a:defRPr>
    </a:lvl6pPr>
    <a:lvl7pPr marL="13775752" algn="l" defTabSz="2295953" rtl="0" eaLnBrk="1" latinLnBrk="0" hangingPunct="1">
      <a:defRPr sz="9100" kern="1200">
        <a:solidFill>
          <a:schemeClr val="tx1"/>
        </a:solidFill>
        <a:latin typeface="+mn-lt"/>
        <a:ea typeface="+mn-ea"/>
        <a:cs typeface="+mn-cs"/>
      </a:defRPr>
    </a:lvl7pPr>
    <a:lvl8pPr marL="16071710" algn="l" defTabSz="2295953" rtl="0" eaLnBrk="1" latinLnBrk="0" hangingPunct="1">
      <a:defRPr sz="9100" kern="1200">
        <a:solidFill>
          <a:schemeClr val="tx1"/>
        </a:solidFill>
        <a:latin typeface="+mn-lt"/>
        <a:ea typeface="+mn-ea"/>
        <a:cs typeface="+mn-cs"/>
      </a:defRPr>
    </a:lvl8pPr>
    <a:lvl9pPr marL="18367667" algn="l" defTabSz="2295953" rtl="0" eaLnBrk="1" latinLnBrk="0" hangingPunct="1">
      <a:defRPr sz="9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96" userDrawn="1">
          <p15:clr>
            <a:srgbClr val="A4A3A4"/>
          </p15:clr>
        </p15:guide>
        <p15:guide id="2" pos="120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0551" autoAdjust="0"/>
    <p:restoredTop sz="99611" autoAdjust="0"/>
  </p:normalViewPr>
  <p:slideViewPr>
    <p:cSldViewPr snapToGrid="0" snapToObjects="1">
      <p:cViewPr>
        <p:scale>
          <a:sx n="48" d="100"/>
          <a:sy n="48" d="100"/>
        </p:scale>
        <p:origin x="816" y="-2168"/>
      </p:cViewPr>
      <p:guideLst>
        <p:guide orient="horz" pos="12096"/>
        <p:guide pos="12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11930407"/>
            <a:ext cx="32644080" cy="8232140"/>
          </a:xfrm>
        </p:spPr>
        <p:txBody>
          <a:bodyPr/>
          <a:lstStyle/>
          <a:p>
            <a:r>
              <a:rPr lang="en-US"/>
              <a:t>Click to edit Master title style</a:t>
            </a:r>
          </a:p>
        </p:txBody>
      </p:sp>
      <p:sp>
        <p:nvSpPr>
          <p:cNvPr id="3" name="Subtitle 2"/>
          <p:cNvSpPr>
            <a:spLocks noGrp="1"/>
          </p:cNvSpPr>
          <p:nvPr>
            <p:ph type="subTitle" idx="1"/>
          </p:nvPr>
        </p:nvSpPr>
        <p:spPr>
          <a:xfrm>
            <a:off x="5760720" y="21762720"/>
            <a:ext cx="26883360" cy="9814560"/>
          </a:xfrm>
        </p:spPr>
        <p:txBody>
          <a:bodyPr/>
          <a:lstStyle>
            <a:lvl1pPr marL="0" indent="0" algn="ctr">
              <a:buNone/>
              <a:defRPr>
                <a:solidFill>
                  <a:schemeClr val="tx1">
                    <a:tint val="75000"/>
                  </a:schemeClr>
                </a:solidFill>
              </a:defRPr>
            </a:lvl1pPr>
            <a:lvl2pPr marL="1643803" indent="0" algn="ctr">
              <a:buNone/>
              <a:defRPr>
                <a:solidFill>
                  <a:schemeClr val="tx1">
                    <a:tint val="75000"/>
                  </a:schemeClr>
                </a:solidFill>
              </a:defRPr>
            </a:lvl2pPr>
            <a:lvl3pPr marL="3287616" indent="0" algn="ctr">
              <a:buNone/>
              <a:defRPr>
                <a:solidFill>
                  <a:schemeClr val="tx1">
                    <a:tint val="75000"/>
                  </a:schemeClr>
                </a:solidFill>
              </a:defRPr>
            </a:lvl3pPr>
            <a:lvl4pPr marL="4931423" indent="0" algn="ctr">
              <a:buNone/>
              <a:defRPr>
                <a:solidFill>
                  <a:schemeClr val="tx1">
                    <a:tint val="75000"/>
                  </a:schemeClr>
                </a:solidFill>
              </a:defRPr>
            </a:lvl4pPr>
            <a:lvl5pPr marL="6575229" indent="0" algn="ctr">
              <a:buNone/>
              <a:defRPr>
                <a:solidFill>
                  <a:schemeClr val="tx1">
                    <a:tint val="75000"/>
                  </a:schemeClr>
                </a:solidFill>
              </a:defRPr>
            </a:lvl5pPr>
            <a:lvl6pPr marL="8219031" indent="0" algn="ctr">
              <a:buNone/>
              <a:defRPr>
                <a:solidFill>
                  <a:schemeClr val="tx1">
                    <a:tint val="75000"/>
                  </a:schemeClr>
                </a:solidFill>
              </a:defRPr>
            </a:lvl6pPr>
            <a:lvl7pPr marL="9862840" indent="0" algn="ctr">
              <a:buNone/>
              <a:defRPr>
                <a:solidFill>
                  <a:schemeClr val="tx1">
                    <a:tint val="75000"/>
                  </a:schemeClr>
                </a:solidFill>
              </a:defRPr>
            </a:lvl7pPr>
            <a:lvl8pPr marL="11506646" indent="0" algn="ctr">
              <a:buNone/>
              <a:defRPr>
                <a:solidFill>
                  <a:schemeClr val="tx1">
                    <a:tint val="75000"/>
                  </a:schemeClr>
                </a:solidFill>
              </a:defRPr>
            </a:lvl8pPr>
            <a:lvl9pPr marL="1315045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770FF3A-1CDC-E84C-952A-6180DC425E8D}" type="datetimeFigureOut">
              <a:rPr lang="en-US" smtClean="0"/>
              <a:t>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E37AE-6CE6-B64A-B98A-10F0CB555FD9}" type="slidenum">
              <a:rPr lang="en-US" smtClean="0"/>
              <a:t>‹#›</a:t>
            </a:fld>
            <a:endParaRPr lang="en-US"/>
          </a:p>
        </p:txBody>
      </p:sp>
    </p:spTree>
    <p:extLst>
      <p:ext uri="{BB962C8B-B14F-4D97-AF65-F5344CB8AC3E}">
        <p14:creationId xmlns:p14="http://schemas.microsoft.com/office/powerpoint/2010/main" val="5268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70FF3A-1CDC-E84C-952A-6180DC425E8D}" type="datetimeFigureOut">
              <a:rPr lang="en-US" smtClean="0"/>
              <a:t>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E37AE-6CE6-B64A-B98A-10F0CB555FD9}" type="slidenum">
              <a:rPr lang="en-US" smtClean="0"/>
              <a:t>‹#›</a:t>
            </a:fld>
            <a:endParaRPr lang="en-US"/>
          </a:p>
        </p:txBody>
      </p:sp>
    </p:spTree>
    <p:extLst>
      <p:ext uri="{BB962C8B-B14F-4D97-AF65-F5344CB8AC3E}">
        <p14:creationId xmlns:p14="http://schemas.microsoft.com/office/powerpoint/2010/main" val="1404141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33715" y="24678643"/>
            <a:ext cx="32644080" cy="7627620"/>
          </a:xfrm>
        </p:spPr>
        <p:txBody>
          <a:bodyPr anchor="t"/>
          <a:lstStyle>
            <a:lvl1pPr algn="l">
              <a:defRPr sz="14390" b="1" cap="all"/>
            </a:lvl1pPr>
          </a:lstStyle>
          <a:p>
            <a:r>
              <a:rPr lang="en-US"/>
              <a:t>Click to edit Master title style</a:t>
            </a:r>
          </a:p>
        </p:txBody>
      </p:sp>
      <p:sp>
        <p:nvSpPr>
          <p:cNvPr id="3" name="Text Placeholder 2"/>
          <p:cNvSpPr>
            <a:spLocks noGrp="1"/>
          </p:cNvSpPr>
          <p:nvPr>
            <p:ph type="body" idx="1"/>
          </p:nvPr>
        </p:nvSpPr>
        <p:spPr>
          <a:xfrm>
            <a:off x="3033715" y="16277622"/>
            <a:ext cx="32644080" cy="8401047"/>
          </a:xfrm>
        </p:spPr>
        <p:txBody>
          <a:bodyPr anchor="b"/>
          <a:lstStyle>
            <a:lvl1pPr marL="0" indent="0">
              <a:buNone/>
              <a:defRPr sz="7231">
                <a:solidFill>
                  <a:schemeClr val="tx1">
                    <a:tint val="75000"/>
                  </a:schemeClr>
                </a:solidFill>
              </a:defRPr>
            </a:lvl1pPr>
            <a:lvl2pPr marL="1643803" indent="0">
              <a:buNone/>
              <a:defRPr sz="6515">
                <a:solidFill>
                  <a:schemeClr val="tx1">
                    <a:tint val="75000"/>
                  </a:schemeClr>
                </a:solidFill>
              </a:defRPr>
            </a:lvl2pPr>
            <a:lvl3pPr marL="3287616" indent="0">
              <a:buNone/>
              <a:defRPr sz="5729">
                <a:solidFill>
                  <a:schemeClr val="tx1">
                    <a:tint val="75000"/>
                  </a:schemeClr>
                </a:solidFill>
              </a:defRPr>
            </a:lvl3pPr>
            <a:lvl4pPr marL="4931423" indent="0">
              <a:buNone/>
              <a:defRPr sz="5011">
                <a:solidFill>
                  <a:schemeClr val="tx1">
                    <a:tint val="75000"/>
                  </a:schemeClr>
                </a:solidFill>
              </a:defRPr>
            </a:lvl4pPr>
            <a:lvl5pPr marL="6575229" indent="0">
              <a:buNone/>
              <a:defRPr sz="5011">
                <a:solidFill>
                  <a:schemeClr val="tx1">
                    <a:tint val="75000"/>
                  </a:schemeClr>
                </a:solidFill>
              </a:defRPr>
            </a:lvl5pPr>
            <a:lvl6pPr marL="8219031" indent="0">
              <a:buNone/>
              <a:defRPr sz="5011">
                <a:solidFill>
                  <a:schemeClr val="tx1">
                    <a:tint val="75000"/>
                  </a:schemeClr>
                </a:solidFill>
              </a:defRPr>
            </a:lvl6pPr>
            <a:lvl7pPr marL="9862840" indent="0">
              <a:buNone/>
              <a:defRPr sz="5011">
                <a:solidFill>
                  <a:schemeClr val="tx1">
                    <a:tint val="75000"/>
                  </a:schemeClr>
                </a:solidFill>
              </a:defRPr>
            </a:lvl7pPr>
            <a:lvl8pPr marL="11506646" indent="0">
              <a:buNone/>
              <a:defRPr sz="5011">
                <a:solidFill>
                  <a:schemeClr val="tx1">
                    <a:tint val="75000"/>
                  </a:schemeClr>
                </a:solidFill>
              </a:defRPr>
            </a:lvl8pPr>
            <a:lvl9pPr marL="13150452" indent="0">
              <a:buNone/>
              <a:defRPr sz="501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70FF3A-1CDC-E84C-952A-6180DC425E8D}" type="datetimeFigureOut">
              <a:rPr lang="en-US" smtClean="0"/>
              <a:t>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E37AE-6CE6-B64A-B98A-10F0CB555FD9}" type="slidenum">
              <a:rPr lang="en-US" smtClean="0"/>
              <a:t>‹#›</a:t>
            </a:fld>
            <a:endParaRPr lang="en-US"/>
          </a:p>
        </p:txBody>
      </p:sp>
    </p:spTree>
    <p:extLst>
      <p:ext uri="{BB962C8B-B14F-4D97-AF65-F5344CB8AC3E}">
        <p14:creationId xmlns:p14="http://schemas.microsoft.com/office/powerpoint/2010/main" val="323396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920240" y="8961125"/>
            <a:ext cx="16962120" cy="25345393"/>
          </a:xfrm>
        </p:spPr>
        <p:txBody>
          <a:bodyPr/>
          <a:lstStyle>
            <a:lvl1pPr>
              <a:defRPr sz="10095"/>
            </a:lvl1pPr>
            <a:lvl2pPr>
              <a:defRPr sz="8663"/>
            </a:lvl2pPr>
            <a:lvl3pPr>
              <a:defRPr sz="7231"/>
            </a:lvl3pPr>
            <a:lvl4pPr>
              <a:defRPr sz="6515"/>
            </a:lvl4pPr>
            <a:lvl5pPr>
              <a:defRPr sz="6515"/>
            </a:lvl5pPr>
            <a:lvl6pPr>
              <a:defRPr sz="6515"/>
            </a:lvl6pPr>
            <a:lvl7pPr>
              <a:defRPr sz="6515"/>
            </a:lvl7pPr>
            <a:lvl8pPr>
              <a:defRPr sz="6515"/>
            </a:lvl8pPr>
            <a:lvl9pPr>
              <a:defRPr sz="651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9522440" y="8961125"/>
            <a:ext cx="16962120" cy="25345393"/>
          </a:xfrm>
        </p:spPr>
        <p:txBody>
          <a:bodyPr/>
          <a:lstStyle>
            <a:lvl1pPr>
              <a:defRPr sz="10095"/>
            </a:lvl1pPr>
            <a:lvl2pPr>
              <a:defRPr sz="8663"/>
            </a:lvl2pPr>
            <a:lvl3pPr>
              <a:defRPr sz="7231"/>
            </a:lvl3pPr>
            <a:lvl4pPr>
              <a:defRPr sz="6515"/>
            </a:lvl4pPr>
            <a:lvl5pPr>
              <a:defRPr sz="6515"/>
            </a:lvl5pPr>
            <a:lvl6pPr>
              <a:defRPr sz="6515"/>
            </a:lvl6pPr>
            <a:lvl7pPr>
              <a:defRPr sz="6515"/>
            </a:lvl7pPr>
            <a:lvl8pPr>
              <a:defRPr sz="6515"/>
            </a:lvl8pPr>
            <a:lvl9pPr>
              <a:defRPr sz="651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70FF3A-1CDC-E84C-952A-6180DC425E8D}" type="datetimeFigureOut">
              <a:rPr lang="en-US" smtClean="0"/>
              <a:t>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E37AE-6CE6-B64A-B98A-10F0CB555FD9}" type="slidenum">
              <a:rPr lang="en-US" smtClean="0"/>
              <a:t>‹#›</a:t>
            </a:fld>
            <a:endParaRPr lang="en-US"/>
          </a:p>
        </p:txBody>
      </p:sp>
    </p:spTree>
    <p:extLst>
      <p:ext uri="{BB962C8B-B14F-4D97-AF65-F5344CB8AC3E}">
        <p14:creationId xmlns:p14="http://schemas.microsoft.com/office/powerpoint/2010/main" val="3822790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920244" y="8596634"/>
            <a:ext cx="16968790" cy="3582667"/>
          </a:xfrm>
        </p:spPr>
        <p:txBody>
          <a:bodyPr anchor="b"/>
          <a:lstStyle>
            <a:lvl1pPr marL="0" indent="0">
              <a:buNone/>
              <a:defRPr sz="8663" b="1"/>
            </a:lvl1pPr>
            <a:lvl2pPr marL="1643803" indent="0">
              <a:buNone/>
              <a:defRPr sz="7231" b="1"/>
            </a:lvl2pPr>
            <a:lvl3pPr marL="3287616" indent="0">
              <a:buNone/>
              <a:defRPr sz="6515" b="1"/>
            </a:lvl3pPr>
            <a:lvl4pPr marL="4931423" indent="0">
              <a:buNone/>
              <a:defRPr sz="5729" b="1"/>
            </a:lvl4pPr>
            <a:lvl5pPr marL="6575229" indent="0">
              <a:buNone/>
              <a:defRPr sz="5729" b="1"/>
            </a:lvl5pPr>
            <a:lvl6pPr marL="8219031" indent="0">
              <a:buNone/>
              <a:defRPr sz="5729" b="1"/>
            </a:lvl6pPr>
            <a:lvl7pPr marL="9862840" indent="0">
              <a:buNone/>
              <a:defRPr sz="5729" b="1"/>
            </a:lvl7pPr>
            <a:lvl8pPr marL="11506646" indent="0">
              <a:buNone/>
              <a:defRPr sz="5729" b="1"/>
            </a:lvl8pPr>
            <a:lvl9pPr marL="13150452" indent="0">
              <a:buNone/>
              <a:defRPr sz="5729" b="1"/>
            </a:lvl9pPr>
          </a:lstStyle>
          <a:p>
            <a:pPr lvl="0"/>
            <a:r>
              <a:rPr lang="en-US"/>
              <a:t>Click to edit Master text styles</a:t>
            </a:r>
          </a:p>
        </p:txBody>
      </p:sp>
      <p:sp>
        <p:nvSpPr>
          <p:cNvPr id="4" name="Content Placeholder 3"/>
          <p:cNvSpPr>
            <a:spLocks noGrp="1"/>
          </p:cNvSpPr>
          <p:nvPr>
            <p:ph sz="half" idx="2"/>
          </p:nvPr>
        </p:nvSpPr>
        <p:spPr>
          <a:xfrm>
            <a:off x="1920244" y="12179301"/>
            <a:ext cx="16968790" cy="22127214"/>
          </a:xfrm>
        </p:spPr>
        <p:txBody>
          <a:bodyPr/>
          <a:lstStyle>
            <a:lvl1pPr>
              <a:defRPr sz="8663"/>
            </a:lvl1pPr>
            <a:lvl2pPr>
              <a:defRPr sz="7231"/>
            </a:lvl2pPr>
            <a:lvl3pPr>
              <a:defRPr sz="6515"/>
            </a:lvl3pPr>
            <a:lvl4pPr>
              <a:defRPr sz="5729"/>
            </a:lvl4pPr>
            <a:lvl5pPr>
              <a:defRPr sz="5729"/>
            </a:lvl5pPr>
            <a:lvl6pPr>
              <a:defRPr sz="5729"/>
            </a:lvl6pPr>
            <a:lvl7pPr>
              <a:defRPr sz="5729"/>
            </a:lvl7pPr>
            <a:lvl8pPr>
              <a:defRPr sz="5729"/>
            </a:lvl8pPr>
            <a:lvl9pPr>
              <a:defRPr sz="572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9509107" y="8596634"/>
            <a:ext cx="16975455" cy="3582667"/>
          </a:xfrm>
        </p:spPr>
        <p:txBody>
          <a:bodyPr anchor="b"/>
          <a:lstStyle>
            <a:lvl1pPr marL="0" indent="0">
              <a:buNone/>
              <a:defRPr sz="8663" b="1"/>
            </a:lvl1pPr>
            <a:lvl2pPr marL="1643803" indent="0">
              <a:buNone/>
              <a:defRPr sz="7231" b="1"/>
            </a:lvl2pPr>
            <a:lvl3pPr marL="3287616" indent="0">
              <a:buNone/>
              <a:defRPr sz="6515" b="1"/>
            </a:lvl3pPr>
            <a:lvl4pPr marL="4931423" indent="0">
              <a:buNone/>
              <a:defRPr sz="5729" b="1"/>
            </a:lvl4pPr>
            <a:lvl5pPr marL="6575229" indent="0">
              <a:buNone/>
              <a:defRPr sz="5729" b="1"/>
            </a:lvl5pPr>
            <a:lvl6pPr marL="8219031" indent="0">
              <a:buNone/>
              <a:defRPr sz="5729" b="1"/>
            </a:lvl6pPr>
            <a:lvl7pPr marL="9862840" indent="0">
              <a:buNone/>
              <a:defRPr sz="5729" b="1"/>
            </a:lvl7pPr>
            <a:lvl8pPr marL="11506646" indent="0">
              <a:buNone/>
              <a:defRPr sz="5729" b="1"/>
            </a:lvl8pPr>
            <a:lvl9pPr marL="13150452" indent="0">
              <a:buNone/>
              <a:defRPr sz="5729" b="1"/>
            </a:lvl9pPr>
          </a:lstStyle>
          <a:p>
            <a:pPr lvl="0"/>
            <a:r>
              <a:rPr lang="en-US"/>
              <a:t>Click to edit Master text styles</a:t>
            </a:r>
          </a:p>
        </p:txBody>
      </p:sp>
      <p:sp>
        <p:nvSpPr>
          <p:cNvPr id="6" name="Content Placeholder 5"/>
          <p:cNvSpPr>
            <a:spLocks noGrp="1"/>
          </p:cNvSpPr>
          <p:nvPr>
            <p:ph sz="quarter" idx="4"/>
          </p:nvPr>
        </p:nvSpPr>
        <p:spPr>
          <a:xfrm>
            <a:off x="19509107" y="12179301"/>
            <a:ext cx="16975455" cy="22127214"/>
          </a:xfrm>
        </p:spPr>
        <p:txBody>
          <a:bodyPr/>
          <a:lstStyle>
            <a:lvl1pPr>
              <a:defRPr sz="8663"/>
            </a:lvl1pPr>
            <a:lvl2pPr>
              <a:defRPr sz="7231"/>
            </a:lvl2pPr>
            <a:lvl3pPr>
              <a:defRPr sz="6515"/>
            </a:lvl3pPr>
            <a:lvl4pPr>
              <a:defRPr sz="5729"/>
            </a:lvl4pPr>
            <a:lvl5pPr>
              <a:defRPr sz="5729"/>
            </a:lvl5pPr>
            <a:lvl6pPr>
              <a:defRPr sz="5729"/>
            </a:lvl6pPr>
            <a:lvl7pPr>
              <a:defRPr sz="5729"/>
            </a:lvl7pPr>
            <a:lvl8pPr>
              <a:defRPr sz="5729"/>
            </a:lvl8pPr>
            <a:lvl9pPr>
              <a:defRPr sz="572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70FF3A-1CDC-E84C-952A-6180DC425E8D}" type="datetimeFigureOut">
              <a:rPr lang="en-US" smtClean="0"/>
              <a:t>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1E37AE-6CE6-B64A-B98A-10F0CB555FD9}" type="slidenum">
              <a:rPr lang="en-US" smtClean="0"/>
              <a:t>‹#›</a:t>
            </a:fld>
            <a:endParaRPr lang="en-US"/>
          </a:p>
        </p:txBody>
      </p:sp>
    </p:spTree>
    <p:extLst>
      <p:ext uri="{BB962C8B-B14F-4D97-AF65-F5344CB8AC3E}">
        <p14:creationId xmlns:p14="http://schemas.microsoft.com/office/powerpoint/2010/main" val="3542961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770FF3A-1CDC-E84C-952A-6180DC425E8D}" type="datetimeFigureOut">
              <a:rPr lang="en-US" smtClean="0"/>
              <a:t>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1E37AE-6CE6-B64A-B98A-10F0CB555FD9}" type="slidenum">
              <a:rPr lang="en-US" smtClean="0"/>
              <a:t>‹#›</a:t>
            </a:fld>
            <a:endParaRPr lang="en-US"/>
          </a:p>
        </p:txBody>
      </p:sp>
    </p:spTree>
    <p:extLst>
      <p:ext uri="{BB962C8B-B14F-4D97-AF65-F5344CB8AC3E}">
        <p14:creationId xmlns:p14="http://schemas.microsoft.com/office/powerpoint/2010/main" val="648833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70FF3A-1CDC-E84C-952A-6180DC425E8D}" type="datetimeFigureOut">
              <a:rPr lang="en-US" smtClean="0"/>
              <a:t>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1E37AE-6CE6-B64A-B98A-10F0CB555FD9}" type="slidenum">
              <a:rPr lang="en-US" smtClean="0"/>
              <a:t>‹#›</a:t>
            </a:fld>
            <a:endParaRPr lang="en-US"/>
          </a:p>
        </p:txBody>
      </p:sp>
    </p:spTree>
    <p:extLst>
      <p:ext uri="{BB962C8B-B14F-4D97-AF65-F5344CB8AC3E}">
        <p14:creationId xmlns:p14="http://schemas.microsoft.com/office/powerpoint/2010/main" val="1719700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64" y="1529080"/>
            <a:ext cx="12634915" cy="6507480"/>
          </a:xfrm>
        </p:spPr>
        <p:txBody>
          <a:bodyPr anchor="b"/>
          <a:lstStyle>
            <a:lvl1pPr algn="l">
              <a:defRPr sz="7231" b="1"/>
            </a:lvl1pPr>
          </a:lstStyle>
          <a:p>
            <a:r>
              <a:rPr lang="en-US"/>
              <a:t>Click to edit Master title style</a:t>
            </a:r>
          </a:p>
        </p:txBody>
      </p:sp>
      <p:sp>
        <p:nvSpPr>
          <p:cNvPr id="3" name="Content Placeholder 2"/>
          <p:cNvSpPr>
            <a:spLocks noGrp="1"/>
          </p:cNvSpPr>
          <p:nvPr>
            <p:ph idx="1"/>
          </p:nvPr>
        </p:nvSpPr>
        <p:spPr>
          <a:xfrm>
            <a:off x="15015210" y="1529109"/>
            <a:ext cx="21469350" cy="32777433"/>
          </a:xfrm>
        </p:spPr>
        <p:txBody>
          <a:bodyPr/>
          <a:lstStyle>
            <a:lvl1pPr>
              <a:defRPr sz="11526"/>
            </a:lvl1pPr>
            <a:lvl2pPr>
              <a:defRPr sz="10095"/>
            </a:lvl2pPr>
            <a:lvl3pPr>
              <a:defRPr sz="8663"/>
            </a:lvl3pPr>
            <a:lvl4pPr>
              <a:defRPr sz="7231"/>
            </a:lvl4pPr>
            <a:lvl5pPr>
              <a:defRPr sz="7231"/>
            </a:lvl5pPr>
            <a:lvl6pPr>
              <a:defRPr sz="7231"/>
            </a:lvl6pPr>
            <a:lvl7pPr>
              <a:defRPr sz="7231"/>
            </a:lvl7pPr>
            <a:lvl8pPr>
              <a:defRPr sz="7231"/>
            </a:lvl8pPr>
            <a:lvl9pPr>
              <a:defRPr sz="72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20264" y="8036589"/>
            <a:ext cx="12634915" cy="26269953"/>
          </a:xfrm>
        </p:spPr>
        <p:txBody>
          <a:bodyPr/>
          <a:lstStyle>
            <a:lvl1pPr marL="0" indent="0">
              <a:buNone/>
              <a:defRPr sz="5011"/>
            </a:lvl1pPr>
            <a:lvl2pPr marL="1643803" indent="0">
              <a:buNone/>
              <a:defRPr sz="4295"/>
            </a:lvl2pPr>
            <a:lvl3pPr marL="3287616" indent="0">
              <a:buNone/>
              <a:defRPr sz="3581"/>
            </a:lvl3pPr>
            <a:lvl4pPr marL="4931423" indent="0">
              <a:buNone/>
              <a:defRPr sz="3222"/>
            </a:lvl4pPr>
            <a:lvl5pPr marL="6575229" indent="0">
              <a:buNone/>
              <a:defRPr sz="3222"/>
            </a:lvl5pPr>
            <a:lvl6pPr marL="8219031" indent="0">
              <a:buNone/>
              <a:defRPr sz="3222"/>
            </a:lvl6pPr>
            <a:lvl7pPr marL="9862840" indent="0">
              <a:buNone/>
              <a:defRPr sz="3222"/>
            </a:lvl7pPr>
            <a:lvl8pPr marL="11506646" indent="0">
              <a:buNone/>
              <a:defRPr sz="3222"/>
            </a:lvl8pPr>
            <a:lvl9pPr marL="13150452" indent="0">
              <a:buNone/>
              <a:defRPr sz="3222"/>
            </a:lvl9pPr>
          </a:lstStyle>
          <a:p>
            <a:pPr lvl="0"/>
            <a:r>
              <a:rPr lang="en-US"/>
              <a:t>Click to edit Master text styles</a:t>
            </a:r>
          </a:p>
        </p:txBody>
      </p:sp>
      <p:sp>
        <p:nvSpPr>
          <p:cNvPr id="5" name="Date Placeholder 4"/>
          <p:cNvSpPr>
            <a:spLocks noGrp="1"/>
          </p:cNvSpPr>
          <p:nvPr>
            <p:ph type="dt" sz="half" idx="10"/>
          </p:nvPr>
        </p:nvSpPr>
        <p:spPr/>
        <p:txBody>
          <a:bodyPr/>
          <a:lstStyle/>
          <a:p>
            <a:fld id="{5770FF3A-1CDC-E84C-952A-6180DC425E8D}" type="datetimeFigureOut">
              <a:rPr lang="en-US" smtClean="0"/>
              <a:t>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E37AE-6CE6-B64A-B98A-10F0CB555FD9}" type="slidenum">
              <a:rPr lang="en-US" smtClean="0"/>
              <a:t>‹#›</a:t>
            </a:fld>
            <a:endParaRPr lang="en-US"/>
          </a:p>
        </p:txBody>
      </p:sp>
    </p:spTree>
    <p:extLst>
      <p:ext uri="{BB962C8B-B14F-4D97-AF65-F5344CB8AC3E}">
        <p14:creationId xmlns:p14="http://schemas.microsoft.com/office/powerpoint/2010/main" val="3942921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610" y="26883364"/>
            <a:ext cx="23042880" cy="3173733"/>
          </a:xfrm>
        </p:spPr>
        <p:txBody>
          <a:bodyPr anchor="b"/>
          <a:lstStyle>
            <a:lvl1pPr algn="l">
              <a:defRPr sz="7231" b="1"/>
            </a:lvl1pPr>
          </a:lstStyle>
          <a:p>
            <a:r>
              <a:rPr lang="en-US"/>
              <a:t>Click to edit Master title style</a:t>
            </a:r>
          </a:p>
        </p:txBody>
      </p:sp>
      <p:sp>
        <p:nvSpPr>
          <p:cNvPr id="3" name="Picture Placeholder 2"/>
          <p:cNvSpPr>
            <a:spLocks noGrp="1"/>
          </p:cNvSpPr>
          <p:nvPr>
            <p:ph type="pic" idx="1"/>
          </p:nvPr>
        </p:nvSpPr>
        <p:spPr>
          <a:xfrm>
            <a:off x="7527610" y="3431540"/>
            <a:ext cx="23042880" cy="23042880"/>
          </a:xfrm>
        </p:spPr>
        <p:txBody>
          <a:bodyPr/>
          <a:lstStyle>
            <a:lvl1pPr marL="0" indent="0">
              <a:buNone/>
              <a:defRPr sz="11526"/>
            </a:lvl1pPr>
            <a:lvl2pPr marL="1643803" indent="0">
              <a:buNone/>
              <a:defRPr sz="10095"/>
            </a:lvl2pPr>
            <a:lvl3pPr marL="3287616" indent="0">
              <a:buNone/>
              <a:defRPr sz="8663"/>
            </a:lvl3pPr>
            <a:lvl4pPr marL="4931423" indent="0">
              <a:buNone/>
              <a:defRPr sz="7231"/>
            </a:lvl4pPr>
            <a:lvl5pPr marL="6575229" indent="0">
              <a:buNone/>
              <a:defRPr sz="7231"/>
            </a:lvl5pPr>
            <a:lvl6pPr marL="8219031" indent="0">
              <a:buNone/>
              <a:defRPr sz="7231"/>
            </a:lvl6pPr>
            <a:lvl7pPr marL="9862840" indent="0">
              <a:buNone/>
              <a:defRPr sz="7231"/>
            </a:lvl7pPr>
            <a:lvl8pPr marL="11506646" indent="0">
              <a:buNone/>
              <a:defRPr sz="7231"/>
            </a:lvl8pPr>
            <a:lvl9pPr marL="13150452" indent="0">
              <a:buNone/>
              <a:defRPr sz="7231"/>
            </a:lvl9pPr>
          </a:lstStyle>
          <a:p>
            <a:endParaRPr lang="en-US"/>
          </a:p>
        </p:txBody>
      </p:sp>
      <p:sp>
        <p:nvSpPr>
          <p:cNvPr id="4" name="Text Placeholder 3"/>
          <p:cNvSpPr>
            <a:spLocks noGrp="1"/>
          </p:cNvSpPr>
          <p:nvPr>
            <p:ph type="body" sz="half" idx="2"/>
          </p:nvPr>
        </p:nvSpPr>
        <p:spPr>
          <a:xfrm>
            <a:off x="7527610" y="30057097"/>
            <a:ext cx="23042880" cy="4507227"/>
          </a:xfrm>
        </p:spPr>
        <p:txBody>
          <a:bodyPr/>
          <a:lstStyle>
            <a:lvl1pPr marL="0" indent="0">
              <a:buNone/>
              <a:defRPr sz="5011"/>
            </a:lvl1pPr>
            <a:lvl2pPr marL="1643803" indent="0">
              <a:buNone/>
              <a:defRPr sz="4295"/>
            </a:lvl2pPr>
            <a:lvl3pPr marL="3287616" indent="0">
              <a:buNone/>
              <a:defRPr sz="3581"/>
            </a:lvl3pPr>
            <a:lvl4pPr marL="4931423" indent="0">
              <a:buNone/>
              <a:defRPr sz="3222"/>
            </a:lvl4pPr>
            <a:lvl5pPr marL="6575229" indent="0">
              <a:buNone/>
              <a:defRPr sz="3222"/>
            </a:lvl5pPr>
            <a:lvl6pPr marL="8219031" indent="0">
              <a:buNone/>
              <a:defRPr sz="3222"/>
            </a:lvl6pPr>
            <a:lvl7pPr marL="9862840" indent="0">
              <a:buNone/>
              <a:defRPr sz="3222"/>
            </a:lvl7pPr>
            <a:lvl8pPr marL="11506646" indent="0">
              <a:buNone/>
              <a:defRPr sz="3222"/>
            </a:lvl8pPr>
            <a:lvl9pPr marL="13150452" indent="0">
              <a:buNone/>
              <a:defRPr sz="3222"/>
            </a:lvl9pPr>
          </a:lstStyle>
          <a:p>
            <a:pPr lvl="0"/>
            <a:r>
              <a:rPr lang="en-US"/>
              <a:t>Click to edit Master text styles</a:t>
            </a:r>
          </a:p>
        </p:txBody>
      </p:sp>
      <p:sp>
        <p:nvSpPr>
          <p:cNvPr id="5" name="Date Placeholder 4"/>
          <p:cNvSpPr>
            <a:spLocks noGrp="1"/>
          </p:cNvSpPr>
          <p:nvPr>
            <p:ph type="dt" sz="half" idx="10"/>
          </p:nvPr>
        </p:nvSpPr>
        <p:spPr/>
        <p:txBody>
          <a:bodyPr/>
          <a:lstStyle/>
          <a:p>
            <a:fld id="{5770FF3A-1CDC-E84C-952A-6180DC425E8D}" type="datetimeFigureOut">
              <a:rPr lang="en-US" smtClean="0"/>
              <a:t>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E37AE-6CE6-B64A-B98A-10F0CB555FD9}" type="slidenum">
              <a:rPr lang="en-US" smtClean="0"/>
              <a:t>‹#›</a:t>
            </a:fld>
            <a:endParaRPr lang="en-US"/>
          </a:p>
        </p:txBody>
      </p:sp>
    </p:spTree>
    <p:extLst>
      <p:ext uri="{BB962C8B-B14F-4D97-AF65-F5344CB8AC3E}">
        <p14:creationId xmlns:p14="http://schemas.microsoft.com/office/powerpoint/2010/main" val="424223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70FF3A-1CDC-E84C-952A-6180DC425E8D}" type="datetimeFigureOut">
              <a:rPr lang="en-US" smtClean="0"/>
              <a:t>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E37AE-6CE6-B64A-B98A-10F0CB555FD9}" type="slidenum">
              <a:rPr lang="en-US" smtClean="0"/>
              <a:t>‹#›</a:t>
            </a:fld>
            <a:endParaRPr lang="en-US"/>
          </a:p>
        </p:txBody>
      </p:sp>
    </p:spTree>
    <p:extLst>
      <p:ext uri="{BB962C8B-B14F-4D97-AF65-F5344CB8AC3E}">
        <p14:creationId xmlns:p14="http://schemas.microsoft.com/office/powerpoint/2010/main" val="21631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843480" y="1538000"/>
            <a:ext cx="8641080" cy="3276854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920240" y="1538000"/>
            <a:ext cx="25283160" cy="327685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70FF3A-1CDC-E84C-952A-6180DC425E8D}" type="datetimeFigureOut">
              <a:rPr lang="en-US" smtClean="0"/>
              <a:t>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E37AE-6CE6-B64A-B98A-10F0CB555FD9}" type="slidenum">
              <a:rPr lang="en-US" smtClean="0"/>
              <a:t>‹#›</a:t>
            </a:fld>
            <a:endParaRPr lang="en-US"/>
          </a:p>
        </p:txBody>
      </p:sp>
    </p:spTree>
    <p:extLst>
      <p:ext uri="{BB962C8B-B14F-4D97-AF65-F5344CB8AC3E}">
        <p14:creationId xmlns:p14="http://schemas.microsoft.com/office/powerpoint/2010/main" val="249336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1537974"/>
            <a:ext cx="34564320" cy="6400800"/>
          </a:xfrm>
          <a:prstGeom prst="rect">
            <a:avLst/>
          </a:prstGeom>
        </p:spPr>
        <p:txBody>
          <a:bodyPr vert="horz" lIns="459183" tIns="229601" rIns="459183" bIns="229601" rtlCol="0" anchor="ctr">
            <a:normAutofit/>
          </a:bodyPr>
          <a:lstStyle/>
          <a:p>
            <a:r>
              <a:rPr lang="en-US"/>
              <a:t>Click to edit Master title style</a:t>
            </a:r>
          </a:p>
        </p:txBody>
      </p:sp>
      <p:sp>
        <p:nvSpPr>
          <p:cNvPr id="3" name="Text Placeholder 2"/>
          <p:cNvSpPr>
            <a:spLocks noGrp="1"/>
          </p:cNvSpPr>
          <p:nvPr>
            <p:ph type="body" idx="1"/>
          </p:nvPr>
        </p:nvSpPr>
        <p:spPr>
          <a:xfrm>
            <a:off x="1920240" y="8961125"/>
            <a:ext cx="34564320" cy="25345393"/>
          </a:xfrm>
          <a:prstGeom prst="rect">
            <a:avLst/>
          </a:prstGeom>
        </p:spPr>
        <p:txBody>
          <a:bodyPr vert="horz" lIns="459183" tIns="229601" rIns="459183" bIns="22960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20240" y="35595585"/>
            <a:ext cx="8961120" cy="2044700"/>
          </a:xfrm>
          <a:prstGeom prst="rect">
            <a:avLst/>
          </a:prstGeom>
        </p:spPr>
        <p:txBody>
          <a:bodyPr vert="horz" lIns="459183" tIns="229601" rIns="459183" bIns="229601" rtlCol="0" anchor="ctr"/>
          <a:lstStyle>
            <a:lvl1pPr algn="l">
              <a:defRPr sz="4295">
                <a:solidFill>
                  <a:schemeClr val="tx1">
                    <a:tint val="75000"/>
                  </a:schemeClr>
                </a:solidFill>
              </a:defRPr>
            </a:lvl1pPr>
          </a:lstStyle>
          <a:p>
            <a:fld id="{5770FF3A-1CDC-E84C-952A-6180DC425E8D}" type="datetimeFigureOut">
              <a:rPr lang="en-US" smtClean="0"/>
              <a:t>7/20/23</a:t>
            </a:fld>
            <a:endParaRPr lang="en-US"/>
          </a:p>
        </p:txBody>
      </p:sp>
      <p:sp>
        <p:nvSpPr>
          <p:cNvPr id="5" name="Footer Placeholder 4"/>
          <p:cNvSpPr>
            <a:spLocks noGrp="1"/>
          </p:cNvSpPr>
          <p:nvPr>
            <p:ph type="ftr" sz="quarter" idx="3"/>
          </p:nvPr>
        </p:nvSpPr>
        <p:spPr>
          <a:xfrm>
            <a:off x="13121640" y="35595585"/>
            <a:ext cx="12161520" cy="2044700"/>
          </a:xfrm>
          <a:prstGeom prst="rect">
            <a:avLst/>
          </a:prstGeom>
        </p:spPr>
        <p:txBody>
          <a:bodyPr vert="horz" lIns="459183" tIns="229601" rIns="459183" bIns="229601" rtlCol="0" anchor="ctr"/>
          <a:lstStyle>
            <a:lvl1pPr algn="ctr">
              <a:defRPr sz="429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7523440" y="35595585"/>
            <a:ext cx="8961120" cy="2044700"/>
          </a:xfrm>
          <a:prstGeom prst="rect">
            <a:avLst/>
          </a:prstGeom>
        </p:spPr>
        <p:txBody>
          <a:bodyPr vert="horz" lIns="459183" tIns="229601" rIns="459183" bIns="229601" rtlCol="0" anchor="ctr"/>
          <a:lstStyle>
            <a:lvl1pPr algn="r">
              <a:defRPr sz="4295">
                <a:solidFill>
                  <a:schemeClr val="tx1">
                    <a:tint val="75000"/>
                  </a:schemeClr>
                </a:solidFill>
              </a:defRPr>
            </a:lvl1pPr>
          </a:lstStyle>
          <a:p>
            <a:fld id="{B41E37AE-6CE6-B64A-B98A-10F0CB555FD9}" type="slidenum">
              <a:rPr lang="en-US" smtClean="0"/>
              <a:t>‹#›</a:t>
            </a:fld>
            <a:endParaRPr lang="en-US"/>
          </a:p>
        </p:txBody>
      </p:sp>
    </p:spTree>
    <p:extLst>
      <p:ext uri="{BB962C8B-B14F-4D97-AF65-F5344CB8AC3E}">
        <p14:creationId xmlns:p14="http://schemas.microsoft.com/office/powerpoint/2010/main" val="193963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643803" rtl="0" eaLnBrk="1" latinLnBrk="0" hangingPunct="1">
        <a:spcBef>
          <a:spcPct val="0"/>
        </a:spcBef>
        <a:buNone/>
        <a:defRPr sz="15824" kern="1200">
          <a:solidFill>
            <a:schemeClr val="tx1"/>
          </a:solidFill>
          <a:latin typeface="+mj-lt"/>
          <a:ea typeface="+mj-ea"/>
          <a:cs typeface="+mj-cs"/>
        </a:defRPr>
      </a:lvl1pPr>
    </p:titleStyle>
    <p:bodyStyle>
      <a:lvl1pPr marL="1232853" indent="-1232853" algn="l" defTabSz="1643803" rtl="0" eaLnBrk="1" latinLnBrk="0" hangingPunct="1">
        <a:spcBef>
          <a:spcPct val="20000"/>
        </a:spcBef>
        <a:buFont typeface="Arial"/>
        <a:buChar char="•"/>
        <a:defRPr sz="11526" kern="1200">
          <a:solidFill>
            <a:schemeClr val="tx1"/>
          </a:solidFill>
          <a:latin typeface="+mn-lt"/>
          <a:ea typeface="+mn-ea"/>
          <a:cs typeface="+mn-cs"/>
        </a:defRPr>
      </a:lvl1pPr>
      <a:lvl2pPr marL="2671190" indent="-1027383" algn="l" defTabSz="1643803" rtl="0" eaLnBrk="1" latinLnBrk="0" hangingPunct="1">
        <a:spcBef>
          <a:spcPct val="20000"/>
        </a:spcBef>
        <a:buFont typeface="Arial"/>
        <a:buChar char="–"/>
        <a:defRPr sz="10095" kern="1200">
          <a:solidFill>
            <a:schemeClr val="tx1"/>
          </a:solidFill>
          <a:latin typeface="+mn-lt"/>
          <a:ea typeface="+mn-ea"/>
          <a:cs typeface="+mn-cs"/>
        </a:defRPr>
      </a:lvl2pPr>
      <a:lvl3pPr marL="4109514" indent="-821909" algn="l" defTabSz="1643803" rtl="0" eaLnBrk="1" latinLnBrk="0" hangingPunct="1">
        <a:spcBef>
          <a:spcPct val="20000"/>
        </a:spcBef>
        <a:buFont typeface="Arial"/>
        <a:buChar char="•"/>
        <a:defRPr sz="8663" kern="1200">
          <a:solidFill>
            <a:schemeClr val="tx1"/>
          </a:solidFill>
          <a:latin typeface="+mn-lt"/>
          <a:ea typeface="+mn-ea"/>
          <a:cs typeface="+mn-cs"/>
        </a:defRPr>
      </a:lvl3pPr>
      <a:lvl4pPr marL="5753324" indent="-821909" algn="l" defTabSz="1643803" rtl="0" eaLnBrk="1" latinLnBrk="0" hangingPunct="1">
        <a:spcBef>
          <a:spcPct val="20000"/>
        </a:spcBef>
        <a:buFont typeface="Arial"/>
        <a:buChar char="–"/>
        <a:defRPr sz="7231" kern="1200">
          <a:solidFill>
            <a:schemeClr val="tx1"/>
          </a:solidFill>
          <a:latin typeface="+mn-lt"/>
          <a:ea typeface="+mn-ea"/>
          <a:cs typeface="+mn-cs"/>
        </a:defRPr>
      </a:lvl4pPr>
      <a:lvl5pPr marL="7397130" indent="-821909" algn="l" defTabSz="1643803" rtl="0" eaLnBrk="1" latinLnBrk="0" hangingPunct="1">
        <a:spcBef>
          <a:spcPct val="20000"/>
        </a:spcBef>
        <a:buFont typeface="Arial"/>
        <a:buChar char="»"/>
        <a:defRPr sz="7231" kern="1200">
          <a:solidFill>
            <a:schemeClr val="tx1"/>
          </a:solidFill>
          <a:latin typeface="+mn-lt"/>
          <a:ea typeface="+mn-ea"/>
          <a:cs typeface="+mn-cs"/>
        </a:defRPr>
      </a:lvl5pPr>
      <a:lvl6pPr marL="9040935" indent="-821909" algn="l" defTabSz="1643803" rtl="0" eaLnBrk="1" latinLnBrk="0" hangingPunct="1">
        <a:spcBef>
          <a:spcPct val="20000"/>
        </a:spcBef>
        <a:buFont typeface="Arial"/>
        <a:buChar char="•"/>
        <a:defRPr sz="7231" kern="1200">
          <a:solidFill>
            <a:schemeClr val="tx1"/>
          </a:solidFill>
          <a:latin typeface="+mn-lt"/>
          <a:ea typeface="+mn-ea"/>
          <a:cs typeface="+mn-cs"/>
        </a:defRPr>
      </a:lvl6pPr>
      <a:lvl7pPr marL="10684744" indent="-821909" algn="l" defTabSz="1643803" rtl="0" eaLnBrk="1" latinLnBrk="0" hangingPunct="1">
        <a:spcBef>
          <a:spcPct val="20000"/>
        </a:spcBef>
        <a:buFont typeface="Arial"/>
        <a:buChar char="•"/>
        <a:defRPr sz="7231" kern="1200">
          <a:solidFill>
            <a:schemeClr val="tx1"/>
          </a:solidFill>
          <a:latin typeface="+mn-lt"/>
          <a:ea typeface="+mn-ea"/>
          <a:cs typeface="+mn-cs"/>
        </a:defRPr>
      </a:lvl7pPr>
      <a:lvl8pPr marL="12328546" indent="-821909" algn="l" defTabSz="1643803" rtl="0" eaLnBrk="1" latinLnBrk="0" hangingPunct="1">
        <a:spcBef>
          <a:spcPct val="20000"/>
        </a:spcBef>
        <a:buFont typeface="Arial"/>
        <a:buChar char="•"/>
        <a:defRPr sz="7231" kern="1200">
          <a:solidFill>
            <a:schemeClr val="tx1"/>
          </a:solidFill>
          <a:latin typeface="+mn-lt"/>
          <a:ea typeface="+mn-ea"/>
          <a:cs typeface="+mn-cs"/>
        </a:defRPr>
      </a:lvl8pPr>
      <a:lvl9pPr marL="13972358" indent="-821909" algn="l" defTabSz="1643803" rtl="0" eaLnBrk="1" latinLnBrk="0" hangingPunct="1">
        <a:spcBef>
          <a:spcPct val="20000"/>
        </a:spcBef>
        <a:buFont typeface="Arial"/>
        <a:buChar char="•"/>
        <a:defRPr sz="7231" kern="1200">
          <a:solidFill>
            <a:schemeClr val="tx1"/>
          </a:solidFill>
          <a:latin typeface="+mn-lt"/>
          <a:ea typeface="+mn-ea"/>
          <a:cs typeface="+mn-cs"/>
        </a:defRPr>
      </a:lvl9pPr>
    </p:bodyStyle>
    <p:otherStyle>
      <a:defPPr>
        <a:defRPr lang="en-US"/>
      </a:defPPr>
      <a:lvl1pPr marL="0" algn="l" defTabSz="1643803" rtl="0" eaLnBrk="1" latinLnBrk="0" hangingPunct="1">
        <a:defRPr sz="6515" kern="1200">
          <a:solidFill>
            <a:schemeClr val="tx1"/>
          </a:solidFill>
          <a:latin typeface="+mn-lt"/>
          <a:ea typeface="+mn-ea"/>
          <a:cs typeface="+mn-cs"/>
        </a:defRPr>
      </a:lvl1pPr>
      <a:lvl2pPr marL="1643803" algn="l" defTabSz="1643803" rtl="0" eaLnBrk="1" latinLnBrk="0" hangingPunct="1">
        <a:defRPr sz="6515" kern="1200">
          <a:solidFill>
            <a:schemeClr val="tx1"/>
          </a:solidFill>
          <a:latin typeface="+mn-lt"/>
          <a:ea typeface="+mn-ea"/>
          <a:cs typeface="+mn-cs"/>
        </a:defRPr>
      </a:lvl2pPr>
      <a:lvl3pPr marL="3287616" algn="l" defTabSz="1643803" rtl="0" eaLnBrk="1" latinLnBrk="0" hangingPunct="1">
        <a:defRPr sz="6515" kern="1200">
          <a:solidFill>
            <a:schemeClr val="tx1"/>
          </a:solidFill>
          <a:latin typeface="+mn-lt"/>
          <a:ea typeface="+mn-ea"/>
          <a:cs typeface="+mn-cs"/>
        </a:defRPr>
      </a:lvl3pPr>
      <a:lvl4pPr marL="4931423" algn="l" defTabSz="1643803" rtl="0" eaLnBrk="1" latinLnBrk="0" hangingPunct="1">
        <a:defRPr sz="6515" kern="1200">
          <a:solidFill>
            <a:schemeClr val="tx1"/>
          </a:solidFill>
          <a:latin typeface="+mn-lt"/>
          <a:ea typeface="+mn-ea"/>
          <a:cs typeface="+mn-cs"/>
        </a:defRPr>
      </a:lvl4pPr>
      <a:lvl5pPr marL="6575229" algn="l" defTabSz="1643803" rtl="0" eaLnBrk="1" latinLnBrk="0" hangingPunct="1">
        <a:defRPr sz="6515" kern="1200">
          <a:solidFill>
            <a:schemeClr val="tx1"/>
          </a:solidFill>
          <a:latin typeface="+mn-lt"/>
          <a:ea typeface="+mn-ea"/>
          <a:cs typeface="+mn-cs"/>
        </a:defRPr>
      </a:lvl5pPr>
      <a:lvl6pPr marL="8219031" algn="l" defTabSz="1643803" rtl="0" eaLnBrk="1" latinLnBrk="0" hangingPunct="1">
        <a:defRPr sz="6515" kern="1200">
          <a:solidFill>
            <a:schemeClr val="tx1"/>
          </a:solidFill>
          <a:latin typeface="+mn-lt"/>
          <a:ea typeface="+mn-ea"/>
          <a:cs typeface="+mn-cs"/>
        </a:defRPr>
      </a:lvl6pPr>
      <a:lvl7pPr marL="9862840" algn="l" defTabSz="1643803" rtl="0" eaLnBrk="1" latinLnBrk="0" hangingPunct="1">
        <a:defRPr sz="6515" kern="1200">
          <a:solidFill>
            <a:schemeClr val="tx1"/>
          </a:solidFill>
          <a:latin typeface="+mn-lt"/>
          <a:ea typeface="+mn-ea"/>
          <a:cs typeface="+mn-cs"/>
        </a:defRPr>
      </a:lvl7pPr>
      <a:lvl8pPr marL="11506646" algn="l" defTabSz="1643803" rtl="0" eaLnBrk="1" latinLnBrk="0" hangingPunct="1">
        <a:defRPr sz="6515" kern="1200">
          <a:solidFill>
            <a:schemeClr val="tx1"/>
          </a:solidFill>
          <a:latin typeface="+mn-lt"/>
          <a:ea typeface="+mn-ea"/>
          <a:cs typeface="+mn-cs"/>
        </a:defRPr>
      </a:lvl8pPr>
      <a:lvl9pPr marL="13150452" algn="l" defTabSz="1643803" rtl="0" eaLnBrk="1" latinLnBrk="0" hangingPunct="1">
        <a:defRPr sz="65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tiff"/><Relationship Id="rId13" Type="http://schemas.openxmlformats.org/officeDocument/2006/relationships/image" Target="../media/image12.tiff"/><Relationship Id="rId3" Type="http://schemas.openxmlformats.org/officeDocument/2006/relationships/image" Target="../media/image2.png"/><Relationship Id="rId7" Type="http://schemas.openxmlformats.org/officeDocument/2006/relationships/image" Target="../media/image6.tiff"/><Relationship Id="rId12" Type="http://schemas.openxmlformats.org/officeDocument/2006/relationships/image" Target="../media/image11.tif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tiff"/><Relationship Id="rId11" Type="http://schemas.openxmlformats.org/officeDocument/2006/relationships/image" Target="../media/image10.tiff"/><Relationship Id="rId5" Type="http://schemas.openxmlformats.org/officeDocument/2006/relationships/image" Target="../media/image4.tiff"/><Relationship Id="rId10" Type="http://schemas.openxmlformats.org/officeDocument/2006/relationships/image" Target="../media/image9.tiff"/><Relationship Id="rId4" Type="http://schemas.openxmlformats.org/officeDocument/2006/relationships/image" Target="../media/image3.tiff"/><Relationship Id="rId9" Type="http://schemas.openxmlformats.org/officeDocument/2006/relationships/image" Target="../media/image8.tiff"/><Relationship Id="rId14" Type="http://schemas.openxmlformats.org/officeDocument/2006/relationships/image" Target="../media/image13.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9068"/>
            <a:ext cx="38404799" cy="2282004"/>
          </a:xfrm>
          <a:prstGeom prst="rect">
            <a:avLst/>
          </a:prstGeom>
        </p:spPr>
        <p:txBody>
          <a:bodyPr wrap="square" lIns="65376" tIns="32687" rIns="65376" bIns="32687">
            <a:spAutoFit/>
          </a:bodyPr>
          <a:lstStyle/>
          <a:p>
            <a:pPr algn="ctr"/>
            <a:r>
              <a:rPr lang="en-US" sz="7200" b="1" dirty="0">
                <a:latin typeface="Arial" panose="020B0604020202020204" pitchFamily="34" charset="0"/>
                <a:ea typeface="Calibri" panose="020F0502020204030204" pitchFamily="34" charset="0"/>
                <a:cs typeface="Arial" panose="020B0604020202020204" pitchFamily="34" charset="0"/>
              </a:rPr>
              <a:t>HIV-1 Preferentially Targets Genes Regulated by PAF-1 and U2 snRNP for Integration </a:t>
            </a:r>
            <a:endParaRPr lang="en-US" sz="7200" dirty="0">
              <a:latin typeface="Arial" panose="020B0604020202020204" pitchFamily="34" charset="0"/>
              <a:ea typeface="Calibri" panose="020F0502020204030204" pitchFamily="34" charset="0"/>
              <a:cs typeface="Arial" panose="020B0604020202020204" pitchFamily="34" charset="0"/>
            </a:endParaRPr>
          </a:p>
          <a:p>
            <a:pPr algn="ctr"/>
            <a:endParaRPr lang="en-US" sz="7200" b="1" dirty="0">
              <a:latin typeface="Arial" panose="020B0604020202020204" pitchFamily="34" charset="0"/>
              <a:cs typeface="Arial" panose="020B0604020202020204" pitchFamily="34" charset="0"/>
            </a:endParaRPr>
          </a:p>
        </p:txBody>
      </p:sp>
      <p:sp>
        <p:nvSpPr>
          <p:cNvPr id="5" name="Rectangle 4"/>
          <p:cNvSpPr/>
          <p:nvPr/>
        </p:nvSpPr>
        <p:spPr>
          <a:xfrm>
            <a:off x="8686788" y="1274826"/>
            <a:ext cx="23260062" cy="620010"/>
          </a:xfrm>
          <a:prstGeom prst="rect">
            <a:avLst/>
          </a:prstGeom>
        </p:spPr>
        <p:txBody>
          <a:bodyPr wrap="square" lIns="65376" tIns="32687" rIns="65376" bIns="32687">
            <a:spAutoFit/>
          </a:bodyPr>
          <a:lstStyle/>
          <a:p>
            <a:pPr algn="ctr"/>
            <a:r>
              <a:rPr lang="en-US" sz="3600" b="1" dirty="0">
                <a:latin typeface="Arial"/>
                <a:cs typeface="Arial"/>
              </a:rPr>
              <a:t>Parmit Kumar Singh</a:t>
            </a:r>
            <a:r>
              <a:rPr lang="en-US" sz="3600" b="1" baseline="30000" dirty="0">
                <a:latin typeface="Arial"/>
                <a:cs typeface="Arial"/>
              </a:rPr>
              <a:t>1, 2 </a:t>
            </a:r>
            <a:r>
              <a:rPr lang="en-US" sz="3600" b="1" dirty="0">
                <a:latin typeface="Arial" panose="020B0604020202020204" pitchFamily="34" charset="0"/>
                <a:ea typeface="Calibri" panose="020F0502020204030204" pitchFamily="34" charset="0"/>
              </a:rPr>
              <a:t>Arun S. Annamalai</a:t>
            </a:r>
            <a:r>
              <a:rPr lang="en-US" sz="3600" b="1" baseline="30000" dirty="0">
                <a:latin typeface="Arial" panose="020B0604020202020204" pitchFamily="34" charset="0"/>
                <a:ea typeface="Calibri" panose="020F0502020204030204" pitchFamily="34" charset="0"/>
              </a:rPr>
              <a:t>3</a:t>
            </a:r>
            <a:r>
              <a:rPr lang="en-US" sz="3600" b="1" dirty="0">
                <a:latin typeface="Arial" panose="020B0604020202020204" pitchFamily="34" charset="0"/>
                <a:ea typeface="Calibri" panose="020F0502020204030204" pitchFamily="34" charset="0"/>
              </a:rPr>
              <a:t>, </a:t>
            </a:r>
            <a:r>
              <a:rPr lang="en-US" sz="3600" b="1" dirty="0" err="1">
                <a:latin typeface="Arial" panose="020B0604020202020204" pitchFamily="34" charset="0"/>
                <a:ea typeface="Calibri" panose="020F0502020204030204" pitchFamily="34" charset="0"/>
              </a:rPr>
              <a:t>Mamuka</a:t>
            </a:r>
            <a:r>
              <a:rPr lang="en-US" sz="3600" b="1" dirty="0">
                <a:latin typeface="Arial" panose="020B0604020202020204" pitchFamily="34" charset="0"/>
                <a:ea typeface="Calibri" panose="020F0502020204030204" pitchFamily="34" charset="0"/>
              </a:rPr>
              <a:t> Kvaratkshelia</a:t>
            </a:r>
            <a:r>
              <a:rPr lang="en-US" sz="3600" b="1" baseline="30000" dirty="0">
                <a:latin typeface="Arial" panose="020B0604020202020204" pitchFamily="34" charset="0"/>
                <a:ea typeface="Calibri" panose="020F0502020204030204" pitchFamily="34" charset="0"/>
              </a:rPr>
              <a:t>3</a:t>
            </a:r>
            <a:r>
              <a:rPr lang="en-US" sz="3600" b="1" dirty="0">
                <a:latin typeface="Arial" panose="020B0604020202020204" pitchFamily="34" charset="0"/>
                <a:ea typeface="Calibri" panose="020F0502020204030204" pitchFamily="34" charset="0"/>
              </a:rPr>
              <a:t>, </a:t>
            </a:r>
            <a:r>
              <a:rPr lang="en-US" sz="3600" b="1" dirty="0">
                <a:latin typeface="Arial"/>
                <a:cs typeface="Arial"/>
              </a:rPr>
              <a:t>and Alan N. Engelman</a:t>
            </a:r>
            <a:r>
              <a:rPr lang="en-US" sz="3600" b="1" baseline="30000" dirty="0">
                <a:latin typeface="Arial"/>
                <a:cs typeface="Arial"/>
              </a:rPr>
              <a:t>1, 2</a:t>
            </a:r>
            <a:endParaRPr lang="en-US" sz="3600" b="1" dirty="0">
              <a:latin typeface="Arial"/>
              <a:cs typeface="Arial"/>
            </a:endParaRPr>
          </a:p>
        </p:txBody>
      </p:sp>
      <p:sp>
        <p:nvSpPr>
          <p:cNvPr id="6" name="Rectangle 5"/>
          <p:cNvSpPr/>
          <p:nvPr/>
        </p:nvSpPr>
        <p:spPr>
          <a:xfrm>
            <a:off x="9338118" y="1861152"/>
            <a:ext cx="20839814" cy="1543340"/>
          </a:xfrm>
          <a:prstGeom prst="rect">
            <a:avLst/>
          </a:prstGeom>
        </p:spPr>
        <p:txBody>
          <a:bodyPr wrap="square" lIns="65376" tIns="32687" rIns="65376" bIns="32687">
            <a:spAutoFit/>
          </a:bodyPr>
          <a:lstStyle/>
          <a:p>
            <a:pPr algn="ctr"/>
            <a:r>
              <a:rPr lang="en-US" sz="2400" b="1" baseline="30000" dirty="0">
                <a:latin typeface="Arial" panose="020B0604020202020204" pitchFamily="34" charset="0"/>
                <a:cs typeface="Arial" panose="020B0604020202020204" pitchFamily="34" charset="0"/>
              </a:rPr>
              <a:t>1 </a:t>
            </a:r>
            <a:r>
              <a:rPr lang="en-US" sz="2400" b="1" dirty="0">
                <a:latin typeface="Arial" panose="020B0604020202020204" pitchFamily="34" charset="0"/>
                <a:cs typeface="Arial" panose="020B0604020202020204" pitchFamily="34" charset="0"/>
              </a:rPr>
              <a:t>Department of Cancer Immunology and Virology, Dana-Farber Cancer Institute, Boston, MA</a:t>
            </a:r>
          </a:p>
          <a:p>
            <a:pPr algn="ctr"/>
            <a:r>
              <a:rPr lang="en-US" sz="2400" b="1" baseline="30000" dirty="0">
                <a:latin typeface="Arial" panose="020B0604020202020204" pitchFamily="34" charset="0"/>
                <a:cs typeface="Arial" panose="020B0604020202020204" pitchFamily="34" charset="0"/>
              </a:rPr>
              <a:t>2 </a:t>
            </a:r>
            <a:r>
              <a:rPr lang="en-US" sz="2400" b="1" dirty="0">
                <a:latin typeface="Arial" panose="020B0604020202020204" pitchFamily="34" charset="0"/>
                <a:cs typeface="Arial" panose="020B0604020202020204" pitchFamily="34" charset="0"/>
              </a:rPr>
              <a:t>Department of Microbiology and Immunobiology, Harvard Medical School, Boston, MA</a:t>
            </a:r>
          </a:p>
          <a:p>
            <a:pPr algn="ctr"/>
            <a:r>
              <a:rPr lang="en-US" sz="2400" b="1" i="1" baseline="30000" dirty="0">
                <a:latin typeface="Arial" panose="020B0604020202020204" pitchFamily="34" charset="0"/>
                <a:ea typeface="Calibri" panose="020F0502020204030204" pitchFamily="34" charset="0"/>
                <a:cs typeface="Arial" panose="020B0604020202020204" pitchFamily="34" charset="0"/>
              </a:rPr>
              <a:t>3</a:t>
            </a:r>
            <a:r>
              <a:rPr lang="en-US" sz="2400" b="1" i="1" dirty="0">
                <a:latin typeface="Arial" panose="020B0604020202020204" pitchFamily="34" charset="0"/>
                <a:ea typeface="Calibri" panose="020F0502020204030204" pitchFamily="34" charset="0"/>
                <a:cs typeface="Arial" panose="020B0604020202020204" pitchFamily="34" charset="0"/>
              </a:rPr>
              <a:t>University of Colorado School of Medicine, Aurora, CO</a:t>
            </a:r>
            <a:endParaRPr lang="en-US" sz="2400" b="1" dirty="0">
              <a:latin typeface="Arial" panose="020B0604020202020204" pitchFamily="34" charset="0"/>
              <a:ea typeface="Calibri" panose="020F050202020403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p:txBody>
      </p:sp>
      <p:sp>
        <p:nvSpPr>
          <p:cNvPr id="7" name="Rectangle 6"/>
          <p:cNvSpPr/>
          <p:nvPr/>
        </p:nvSpPr>
        <p:spPr>
          <a:xfrm>
            <a:off x="457200" y="3677623"/>
            <a:ext cx="37318950" cy="6889612"/>
          </a:xfrm>
          <a:prstGeom prst="rect">
            <a:avLst/>
          </a:prstGeom>
        </p:spPr>
        <p:txBody>
          <a:bodyPr wrap="square" lIns="65376" tIns="32687" rIns="65376" bIns="32687">
            <a:spAutoFit/>
          </a:bodyPr>
          <a:lstStyle/>
          <a:p>
            <a:pPr algn="just">
              <a:lnSpc>
                <a:spcPct val="107000"/>
              </a:lnSpc>
            </a:pPr>
            <a:r>
              <a:rPr lang="en-GB" sz="32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sz="3200" dirty="0">
                <a:latin typeface="Arial" panose="020B0604020202020204" pitchFamily="34" charset="0"/>
                <a:ea typeface="Calibri" panose="020F0502020204030204" pitchFamily="34" charset="0"/>
                <a:cs typeface="Times New Roman" panose="02020603050405020304" pitchFamily="18" charset="0"/>
              </a:rPr>
              <a:t>Pre-mRNA splicing is coupled with promoter-proximal Pol II pausing and alternative polyadenylation (APA). Splicing inhibitors increase pausing and the use of proximal polyadenylation sites (PAS) in intron rich genes by impairing the positive transcription elongation factor b (P-</a:t>
            </a:r>
            <a:r>
              <a:rPr lang="en-US" sz="3200" dirty="0" err="1">
                <a:latin typeface="Arial" panose="020B0604020202020204" pitchFamily="34" charset="0"/>
                <a:ea typeface="Calibri" panose="020F0502020204030204" pitchFamily="34" charset="0"/>
                <a:cs typeface="Times New Roman" panose="02020603050405020304" pitchFamily="18" charset="0"/>
              </a:rPr>
              <a:t>TEFb</a:t>
            </a:r>
            <a:r>
              <a:rPr lang="en-US" sz="3200" dirty="0">
                <a:latin typeface="Arial" panose="020B0604020202020204" pitchFamily="34" charset="0"/>
                <a:ea typeface="Calibri" panose="020F0502020204030204" pitchFamily="34" charset="0"/>
                <a:cs typeface="Times New Roman" panose="02020603050405020304" pitchFamily="18" charset="0"/>
              </a:rPr>
              <a:t>) recruitment, which is a core component of the super elongation complex (SEC). The cleavage factor </a:t>
            </a:r>
            <a:r>
              <a:rPr lang="en-US" sz="3200" dirty="0" err="1">
                <a:latin typeface="Arial" panose="020B0604020202020204" pitchFamily="34" charset="0"/>
                <a:ea typeface="Calibri" panose="020F0502020204030204" pitchFamily="34" charset="0"/>
                <a:cs typeface="Times New Roman" panose="02020603050405020304" pitchFamily="18" charset="0"/>
              </a:rPr>
              <a:t>Im</a:t>
            </a:r>
            <a:r>
              <a:rPr lang="en-US" sz="3200" dirty="0">
                <a:latin typeface="Arial" panose="020B0604020202020204" pitchFamily="34" charset="0"/>
                <a:ea typeface="Calibri" panose="020F0502020204030204" pitchFamily="34" charset="0"/>
                <a:cs typeface="Times New Roman" panose="02020603050405020304" pitchFamily="18" charset="0"/>
              </a:rPr>
              <a:t> (</a:t>
            </a:r>
            <a:r>
              <a:rPr lang="en-US" sz="3200" dirty="0" err="1">
                <a:latin typeface="Arial" panose="020B0604020202020204" pitchFamily="34" charset="0"/>
                <a:ea typeface="Calibri" panose="020F0502020204030204" pitchFamily="34" charset="0"/>
                <a:cs typeface="Times New Roman" panose="02020603050405020304" pitchFamily="18" charset="0"/>
              </a:rPr>
              <a:t>CFIm</a:t>
            </a:r>
            <a:r>
              <a:rPr lang="en-US" sz="3200" dirty="0">
                <a:latin typeface="Arial" panose="020B0604020202020204" pitchFamily="34" charset="0"/>
                <a:ea typeface="Calibri" panose="020F0502020204030204" pitchFamily="34" charset="0"/>
                <a:cs typeface="Times New Roman" panose="02020603050405020304" pitchFamily="18" charset="0"/>
              </a:rPr>
              <a:t>) complex consisting of CPSF6 and CPSF5 also regulates APA by promoting the use of distal PAS. CPSF6 binds viral capsid (CA) to license HIV-1 intranuclear trafficking and integration targeting. Previously, we showed that HIV-1 preferentially integrates into intron rich, Pol II-paused genes. Based on the interconnections between splicing, pausing, and APA, we hypothesized that splicing linked to APA and P-</a:t>
            </a:r>
            <a:r>
              <a:rPr lang="en-US" sz="3200" dirty="0" err="1">
                <a:latin typeface="Arial" panose="020B0604020202020204" pitchFamily="34" charset="0"/>
                <a:ea typeface="Calibri" panose="020F0502020204030204" pitchFamily="34" charset="0"/>
                <a:cs typeface="Times New Roman" panose="02020603050405020304" pitchFamily="18" charset="0"/>
              </a:rPr>
              <a:t>TEFb</a:t>
            </a:r>
            <a:r>
              <a:rPr lang="en-US" sz="3200" dirty="0">
                <a:latin typeface="Arial" panose="020B0604020202020204" pitchFamily="34" charset="0"/>
                <a:ea typeface="Calibri" panose="020F0502020204030204" pitchFamily="34" charset="0"/>
                <a:cs typeface="Times New Roman" panose="02020603050405020304" pitchFamily="18" charset="0"/>
              </a:rPr>
              <a:t>-dependent pausing might play a role in HIV-1 integration targeting. Indeed, in Jurat T cells, APA genes regulated by the </a:t>
            </a:r>
            <a:r>
              <a:rPr lang="en-US" sz="3200" dirty="0">
                <a:latin typeface="Arial" panose="020B0604020202020204" pitchFamily="34" charset="0"/>
                <a:cs typeface="Arial" panose="020B0604020202020204" pitchFamily="34" charset="0"/>
              </a:rPr>
              <a:t>spliceosome component </a:t>
            </a:r>
            <a:r>
              <a:rPr lang="en-US" sz="3200" dirty="0">
                <a:latin typeface="Arial" panose="020B0604020202020204" pitchFamily="34" charset="0"/>
                <a:ea typeface="Calibri" panose="020F0502020204030204" pitchFamily="34" charset="0"/>
                <a:cs typeface="Times New Roman" panose="02020603050405020304" pitchFamily="18" charset="0"/>
              </a:rPr>
              <a:t>U2 snRNP contained </a:t>
            </a:r>
            <a:r>
              <a:rPr lang="en-US" sz="3200" dirty="0">
                <a:solidFill>
                  <a:srgbClr val="000000"/>
                </a:solidFill>
                <a:latin typeface="Arial" panose="020B0604020202020204" pitchFamily="34" charset="0"/>
                <a:ea typeface="Calibri" panose="020F0502020204030204" pitchFamily="34" charset="0"/>
                <a:cs typeface="Times New Roman" panose="02020603050405020304" pitchFamily="18" charset="0"/>
              </a:rPr>
              <a:t>24% </a:t>
            </a:r>
            <a:r>
              <a:rPr lang="en-US" sz="3200" dirty="0">
                <a:latin typeface="Arial" panose="020B0604020202020204" pitchFamily="34" charset="0"/>
                <a:ea typeface="Calibri" panose="020F0502020204030204" pitchFamily="34" charset="0"/>
                <a:cs typeface="Times New Roman" panose="02020603050405020304" pitchFamily="18" charset="0"/>
              </a:rPr>
              <a:t>of integration sites (3x compared to RIC or random integration control; p&lt;1E-5). In contrast, nonregulated genes were targeted similarly to all genes (p&lt; 0.2). Further, paused genes regulated by polymerase associated factor-1 (PAF-1), which is also important for APA and for post-integration viral expression, were preferentially targeted (3.5x RIC; p&lt;1E-5), whereas the reciprocal gene set was preferentially avoided (p&lt;1E-5). To test the role of splicing, we infected </a:t>
            </a:r>
            <a:r>
              <a:rPr lang="en-US" sz="3200" dirty="0" err="1">
                <a:latin typeface="Arial" panose="020B0604020202020204" pitchFamily="34" charset="0"/>
                <a:ea typeface="Calibri" panose="020F0502020204030204" pitchFamily="34" charset="0"/>
                <a:cs typeface="Times New Roman" panose="02020603050405020304" pitchFamily="18" charset="0"/>
              </a:rPr>
              <a:t>Jurkat</a:t>
            </a:r>
            <a:r>
              <a:rPr lang="en-US" sz="3200" dirty="0">
                <a:latin typeface="Arial" panose="020B0604020202020204" pitchFamily="34" charset="0"/>
                <a:ea typeface="Calibri" panose="020F0502020204030204" pitchFamily="34" charset="0"/>
                <a:cs typeface="Times New Roman" panose="02020603050405020304" pitchFamily="18" charset="0"/>
              </a:rPr>
              <a:t> T cells in the presence of the U2 snRNP inhibitor </a:t>
            </a:r>
            <a:r>
              <a:rPr lang="en-US" sz="3200" dirty="0" err="1">
                <a:latin typeface="Arial" panose="020B0604020202020204" pitchFamily="34" charset="0"/>
                <a:ea typeface="Calibri" panose="020F0502020204030204" pitchFamily="34" charset="0"/>
                <a:cs typeface="Times New Roman" panose="02020603050405020304" pitchFamily="18" charset="0"/>
              </a:rPr>
              <a:t>Pladenolide</a:t>
            </a:r>
            <a:r>
              <a:rPr lang="en-US" sz="3200" dirty="0">
                <a:latin typeface="Arial" panose="020B0604020202020204" pitchFamily="34" charset="0"/>
                <a:ea typeface="Calibri" panose="020F0502020204030204" pitchFamily="34" charset="0"/>
                <a:cs typeface="Times New Roman" panose="02020603050405020304" pitchFamily="18" charset="0"/>
              </a:rPr>
              <a:t> B (</a:t>
            </a:r>
            <a:r>
              <a:rPr lang="en-US" sz="3200" dirty="0" err="1">
                <a:latin typeface="Arial" panose="020B0604020202020204" pitchFamily="34" charset="0"/>
                <a:ea typeface="Calibri" panose="020F0502020204030204" pitchFamily="34" charset="0"/>
                <a:cs typeface="Times New Roman" panose="02020603050405020304" pitchFamily="18" charset="0"/>
              </a:rPr>
              <a:t>Plad</a:t>
            </a:r>
            <a:r>
              <a:rPr lang="en-US" sz="3200" dirty="0">
                <a:latin typeface="Arial" panose="020B0604020202020204" pitchFamily="34" charset="0"/>
                <a:ea typeface="Calibri" panose="020F0502020204030204" pitchFamily="34" charset="0"/>
                <a:cs typeface="Times New Roman" panose="02020603050405020304" pitchFamily="18" charset="0"/>
              </a:rPr>
              <a:t> B) or the SEC inhibitor KL-2. </a:t>
            </a:r>
            <a:r>
              <a:rPr lang="en-US" sz="3200" dirty="0" err="1">
                <a:latin typeface="Arial" panose="020B0604020202020204" pitchFamily="34" charset="0"/>
                <a:ea typeface="Calibri" panose="020F0502020204030204" pitchFamily="34" charset="0"/>
                <a:cs typeface="Times New Roman" panose="02020603050405020304" pitchFamily="18" charset="0"/>
              </a:rPr>
              <a:t>Plad</a:t>
            </a:r>
            <a:r>
              <a:rPr lang="en-US" sz="3200" dirty="0">
                <a:latin typeface="Arial" panose="020B0604020202020204" pitchFamily="34" charset="0"/>
                <a:ea typeface="Calibri" panose="020F0502020204030204" pitchFamily="34" charset="0"/>
                <a:cs typeface="Times New Roman" panose="02020603050405020304" pitchFamily="18" charset="0"/>
              </a:rPr>
              <a:t> B significantly reduced genic integration in PAF-1 paused genes but not in </a:t>
            </a:r>
            <a:r>
              <a:rPr lang="en-US" sz="3200" dirty="0" err="1">
                <a:latin typeface="Arial" panose="020B0604020202020204" pitchFamily="34" charset="0"/>
                <a:ea typeface="Calibri" panose="020F0502020204030204" pitchFamily="34" charset="0"/>
                <a:cs typeface="Times New Roman" panose="02020603050405020304" pitchFamily="18" charset="0"/>
              </a:rPr>
              <a:t>unpaused</a:t>
            </a:r>
            <a:r>
              <a:rPr lang="en-US" sz="3200" dirty="0">
                <a:latin typeface="Arial" panose="020B0604020202020204" pitchFamily="34" charset="0"/>
                <a:ea typeface="Calibri" panose="020F0502020204030204" pitchFamily="34" charset="0"/>
                <a:cs typeface="Times New Roman" panose="02020603050405020304" pitchFamily="18" charset="0"/>
              </a:rPr>
              <a:t> genes. We defined chromosomes with reduced genic integrations (p&lt;1E-04) as </a:t>
            </a:r>
            <a:r>
              <a:rPr lang="en-US" sz="3200" dirty="0" err="1">
                <a:latin typeface="Arial" panose="020B0604020202020204" pitchFamily="34" charset="0"/>
                <a:ea typeface="Calibri" panose="020F0502020204030204" pitchFamily="34" charset="0"/>
                <a:cs typeface="Times New Roman" panose="02020603050405020304" pitchFamily="18" charset="0"/>
              </a:rPr>
              <a:t>Plad</a:t>
            </a:r>
            <a:r>
              <a:rPr lang="en-US" sz="3200" dirty="0">
                <a:latin typeface="Arial" panose="020B0604020202020204" pitchFamily="34" charset="0"/>
                <a:ea typeface="Calibri" panose="020F0502020204030204" pitchFamily="34" charset="0"/>
                <a:cs typeface="Times New Roman" panose="02020603050405020304" pitchFamily="18" charset="0"/>
              </a:rPr>
              <a:t> B sensitive chromosomes (PBSC) and the remaining chromosomes as </a:t>
            </a:r>
            <a:r>
              <a:rPr lang="en-US" sz="3200" dirty="0" err="1">
                <a:latin typeface="Arial" panose="020B0604020202020204" pitchFamily="34" charset="0"/>
                <a:ea typeface="Calibri" panose="020F0502020204030204" pitchFamily="34" charset="0"/>
                <a:cs typeface="Times New Roman" panose="02020603050405020304" pitchFamily="18" charset="0"/>
              </a:rPr>
              <a:t>Plad</a:t>
            </a:r>
            <a:r>
              <a:rPr lang="en-US" sz="3200" dirty="0">
                <a:latin typeface="Arial" panose="020B0604020202020204" pitchFamily="34" charset="0"/>
                <a:ea typeface="Calibri" panose="020F0502020204030204" pitchFamily="34" charset="0"/>
                <a:cs typeface="Times New Roman" panose="02020603050405020304" pitchFamily="18" charset="0"/>
              </a:rPr>
              <a:t> B insensitive chromosomes (PBIC; p&lt;0.02)). KL-2 reduced genic integration significantly for PBSC but not for PBIC, suggesting that splicing targets HIV-1 integration into genes regulated by P-</a:t>
            </a:r>
            <a:r>
              <a:rPr lang="en-US" sz="3200" dirty="0" err="1">
                <a:latin typeface="Arial" panose="020B0604020202020204" pitchFamily="34" charset="0"/>
                <a:ea typeface="Calibri" panose="020F0502020204030204" pitchFamily="34" charset="0"/>
                <a:cs typeface="Times New Roman" panose="02020603050405020304" pitchFamily="18" charset="0"/>
              </a:rPr>
              <a:t>TEFb</a:t>
            </a:r>
            <a:r>
              <a:rPr lang="en-US" sz="3200" dirty="0">
                <a:latin typeface="Arial" panose="020B0604020202020204" pitchFamily="34" charset="0"/>
                <a:ea typeface="Calibri" panose="020F0502020204030204" pitchFamily="34" charset="0"/>
                <a:cs typeface="Times New Roman" panose="02020603050405020304" pitchFamily="18" charset="0"/>
              </a:rPr>
              <a:t>/SEC. To test the roles of integration targeting cofactors, we mapped sites for CPSF6-defective CA mutant viruses or wild-type (WT) HIV-1 in LEDGF/p75 knockout (LKO) cells. PBSC supported significantly less genic integration for CA mutants and for WT virus in LKO cells (p&lt;1E-7). However, while PBIC were significantly less targeted by WT virus in LKO cells, these genes were significantly more targeted by CA mutants (p&lt;1E-7 for both comparisons). Thus, the CPSF6-CA interaction is critical for preferential HIV-1 integration targeting of paused genes and APA genes regulated through P-</a:t>
            </a:r>
            <a:r>
              <a:rPr lang="en-US" sz="3200" dirty="0" err="1">
                <a:latin typeface="Arial" panose="020B0604020202020204" pitchFamily="34" charset="0"/>
                <a:ea typeface="Calibri" panose="020F0502020204030204" pitchFamily="34" charset="0"/>
                <a:cs typeface="Times New Roman" panose="02020603050405020304" pitchFamily="18" charset="0"/>
              </a:rPr>
              <a:t>TEFb</a:t>
            </a:r>
            <a:r>
              <a:rPr lang="en-US" sz="3200" dirty="0">
                <a:latin typeface="Arial" panose="020B0604020202020204" pitchFamily="34" charset="0"/>
                <a:ea typeface="Calibri" panose="020F0502020204030204" pitchFamily="34" charset="0"/>
                <a:cs typeface="Times New Roman" panose="02020603050405020304" pitchFamily="18" charset="0"/>
              </a:rPr>
              <a:t>/SEC.</a:t>
            </a:r>
            <a:endParaRPr lang="en-US" sz="3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5" name="Picture 222" descr="logo_harvard (2).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881717" y="1122687"/>
            <a:ext cx="2442396" cy="2560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0" name="TextBox 59"/>
          <p:cNvSpPr txBox="1"/>
          <p:nvPr/>
        </p:nvSpPr>
        <p:spPr>
          <a:xfrm>
            <a:off x="473796" y="10558953"/>
            <a:ext cx="15807280" cy="558455"/>
          </a:xfrm>
          <a:prstGeom prst="rect">
            <a:avLst/>
          </a:prstGeom>
          <a:noFill/>
        </p:spPr>
        <p:txBody>
          <a:bodyPr wrap="square" lIns="65376" tIns="32687" rIns="65376" bIns="32687" rtlCol="0">
            <a:spAutoFit/>
          </a:bodyPr>
          <a:lstStyle/>
          <a:p>
            <a:r>
              <a:rPr lang="en-US" sz="3200" b="1" dirty="0">
                <a:latin typeface="Arial" panose="020B0604020202020204" pitchFamily="34" charset="0"/>
                <a:cs typeface="Arial" panose="020B0604020202020204" pitchFamily="34" charset="0"/>
              </a:rPr>
              <a:t>1. Splicing, Pol II pausing and alternative polyadenylation (APA) are linked. </a:t>
            </a:r>
          </a:p>
        </p:txBody>
      </p:sp>
      <p:sp>
        <p:nvSpPr>
          <p:cNvPr id="64" name="TextBox 63"/>
          <p:cNvSpPr txBox="1"/>
          <p:nvPr/>
        </p:nvSpPr>
        <p:spPr>
          <a:xfrm>
            <a:off x="591260" y="15031302"/>
            <a:ext cx="17857789" cy="2220448"/>
          </a:xfrm>
          <a:prstGeom prst="rect">
            <a:avLst/>
          </a:prstGeom>
          <a:noFill/>
        </p:spPr>
        <p:txBody>
          <a:bodyPr wrap="square" lIns="65376" tIns="32687" rIns="65376" bIns="32687" rtlCol="0">
            <a:spAutoFit/>
          </a:bodyPr>
          <a:lstStyle/>
          <a:p>
            <a:pPr algn="just"/>
            <a:r>
              <a:rPr lang="en-US" sz="2800" b="1" dirty="0">
                <a:latin typeface="Arial" panose="020B0604020202020204" pitchFamily="34" charset="0"/>
                <a:cs typeface="Arial" panose="020B0604020202020204" pitchFamily="34" charset="0"/>
              </a:rPr>
              <a:t>Figure 1: Splicing, Pol II pausing and alternative polyadenylation are linked</a:t>
            </a:r>
            <a:r>
              <a:rPr lang="en-US" sz="2800" dirty="0">
                <a:latin typeface="Arial" panose="020B0604020202020204" pitchFamily="34" charset="0"/>
                <a:cs typeface="Arial" panose="020B0604020202020204" pitchFamily="34" charset="0"/>
              </a:rPr>
              <a:t>. A. The release of paused Pol II depends on the activity of P-</a:t>
            </a:r>
            <a:r>
              <a:rPr lang="en-US" sz="2800" dirty="0" err="1">
                <a:latin typeface="Arial" panose="020B0604020202020204" pitchFamily="34" charset="0"/>
                <a:cs typeface="Arial" panose="020B0604020202020204" pitchFamily="34" charset="0"/>
              </a:rPr>
              <a:t>TEFb</a:t>
            </a:r>
            <a:r>
              <a:rPr lang="en-US" sz="2800" dirty="0">
                <a:latin typeface="Arial" panose="020B0604020202020204" pitchFamily="34" charset="0"/>
                <a:cs typeface="Arial" panose="020B0604020202020204" pitchFamily="34" charset="0"/>
              </a:rPr>
              <a:t>, which KL-2 inhibits. U2 snRNP and PAF-1 both regulate pausing and APA through P-</a:t>
            </a:r>
            <a:r>
              <a:rPr lang="en-US" sz="2800" dirty="0" err="1">
                <a:latin typeface="Arial" panose="020B0604020202020204" pitchFamily="34" charset="0"/>
                <a:cs typeface="Arial" panose="020B0604020202020204" pitchFamily="34" charset="0"/>
              </a:rPr>
              <a:t>TEFb</a:t>
            </a:r>
            <a:r>
              <a:rPr lang="en-US" sz="2800" dirty="0">
                <a:latin typeface="Arial" panose="020B0604020202020204" pitchFamily="34" charset="0"/>
                <a:cs typeface="Arial" panose="020B0604020202020204" pitchFamily="34" charset="0"/>
              </a:rPr>
              <a:t>. Thus, splicing inhibitor </a:t>
            </a:r>
            <a:r>
              <a:rPr lang="en-US" sz="2800" dirty="0" err="1">
                <a:latin typeface="Arial" panose="020B0604020202020204" pitchFamily="34" charset="0"/>
                <a:cs typeface="Arial" panose="020B0604020202020204" pitchFamily="34" charset="0"/>
              </a:rPr>
              <a:t>Plad</a:t>
            </a:r>
            <a:r>
              <a:rPr lang="en-US" sz="2800" dirty="0">
                <a:latin typeface="Arial" panose="020B0604020202020204" pitchFamily="34" charset="0"/>
                <a:cs typeface="Arial" panose="020B0604020202020204" pitchFamily="34" charset="0"/>
              </a:rPr>
              <a:t> B affects pol II pausing and APA. B. </a:t>
            </a:r>
            <a:r>
              <a:rPr lang="en-US" sz="2800" dirty="0" err="1">
                <a:latin typeface="Arial" panose="020B0604020202020204" pitchFamily="34" charset="0"/>
                <a:cs typeface="Arial" panose="020B0604020202020204" pitchFamily="34" charset="0"/>
              </a:rPr>
              <a:t>CFIm</a:t>
            </a:r>
            <a:r>
              <a:rPr lang="en-US" sz="2800" dirty="0">
                <a:latin typeface="Arial" panose="020B0604020202020204" pitchFamily="34" charset="0"/>
                <a:cs typeface="Arial" panose="020B0604020202020204" pitchFamily="34" charset="0"/>
              </a:rPr>
              <a:t> mediates APA. </a:t>
            </a:r>
            <a:r>
              <a:rPr lang="en-US" sz="2800" dirty="0" err="1">
                <a:latin typeface="Arial" panose="020B0604020202020204" pitchFamily="34" charset="0"/>
                <a:cs typeface="Arial" panose="020B0604020202020204" pitchFamily="34" charset="0"/>
              </a:rPr>
              <a:t>CFIm</a:t>
            </a:r>
            <a:r>
              <a:rPr lang="en-US" sz="2800" dirty="0">
                <a:latin typeface="Arial" panose="020B0604020202020204" pitchFamily="34" charset="0"/>
                <a:cs typeface="Arial" panose="020B0604020202020204" pitchFamily="34" charset="0"/>
              </a:rPr>
              <a:t> is a </a:t>
            </a:r>
            <a:r>
              <a:rPr lang="en-US" sz="2800" dirty="0" err="1">
                <a:latin typeface="Arial" panose="020B0604020202020204" pitchFamily="34" charset="0"/>
                <a:cs typeface="Arial" panose="020B0604020202020204" pitchFamily="34" charset="0"/>
              </a:rPr>
              <a:t>heterotetramer</a:t>
            </a:r>
            <a:r>
              <a:rPr lang="en-US" sz="2800" dirty="0">
                <a:latin typeface="Arial" panose="020B0604020202020204" pitchFamily="34" charset="0"/>
                <a:cs typeface="Arial" panose="020B0604020202020204" pitchFamily="34" charset="0"/>
              </a:rPr>
              <a:t> composed of pairs of CPSF5/CPSF6 or CPSF5/CPSF7 (not shown) dimers. In the absence of </a:t>
            </a:r>
            <a:r>
              <a:rPr lang="en-US" sz="2800" dirty="0" err="1">
                <a:latin typeface="Arial" panose="020B0604020202020204" pitchFamily="34" charset="0"/>
                <a:cs typeface="Arial" panose="020B0604020202020204" pitchFamily="34" charset="0"/>
              </a:rPr>
              <a:t>CFIm</a:t>
            </a:r>
            <a:r>
              <a:rPr lang="en-US" sz="2800" dirty="0">
                <a:latin typeface="Arial" panose="020B0604020202020204" pitchFamily="34" charset="0"/>
                <a:cs typeface="Arial" panose="020B0604020202020204" pitchFamily="34" charset="0"/>
              </a:rPr>
              <a:t>, splicing, or PAF-1, the use of proximal polyadenylation sites yields shorter mRNA transcripts. </a:t>
            </a:r>
          </a:p>
        </p:txBody>
      </p:sp>
      <p:pic>
        <p:nvPicPr>
          <p:cNvPr id="8" name="Picture 7" descr="A picture containing drawing&#10;&#10;Description automatically generated">
            <a:extLst>
              <a:ext uri="{FF2B5EF4-FFF2-40B4-BE49-F238E27FC236}">
                <a16:creationId xmlns:a16="http://schemas.microsoft.com/office/drawing/2014/main" id="{06EF18BC-49CB-2D47-880B-F6013CED2FCC}"/>
              </a:ext>
            </a:extLst>
          </p:cNvPr>
          <p:cNvPicPr>
            <a:picLocks noChangeAspect="1"/>
          </p:cNvPicPr>
          <p:nvPr/>
        </p:nvPicPr>
        <p:blipFill>
          <a:blip r:embed="rId3"/>
          <a:stretch>
            <a:fillRect/>
          </a:stretch>
        </p:blipFill>
        <p:spPr>
          <a:xfrm>
            <a:off x="923919" y="981677"/>
            <a:ext cx="2743200" cy="2743200"/>
          </a:xfrm>
          <a:prstGeom prst="rect">
            <a:avLst/>
          </a:prstGeom>
        </p:spPr>
      </p:pic>
      <p:sp>
        <p:nvSpPr>
          <p:cNvPr id="20" name="TextBox 19">
            <a:extLst>
              <a:ext uri="{FF2B5EF4-FFF2-40B4-BE49-F238E27FC236}">
                <a16:creationId xmlns:a16="http://schemas.microsoft.com/office/drawing/2014/main" id="{DD9CB402-3422-40EE-166D-1F8D7D601C6F}"/>
              </a:ext>
            </a:extLst>
          </p:cNvPr>
          <p:cNvSpPr txBox="1"/>
          <p:nvPr/>
        </p:nvSpPr>
        <p:spPr>
          <a:xfrm>
            <a:off x="533430" y="20208778"/>
            <a:ext cx="14926462"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3. HIV-1 preferentially targets APA-regulated and paused genes.</a:t>
            </a:r>
          </a:p>
        </p:txBody>
      </p:sp>
      <p:pic>
        <p:nvPicPr>
          <p:cNvPr id="32" name="Picture 31" descr="A graph of different colored bars&#10;&#10;Description automatically generated">
            <a:extLst>
              <a:ext uri="{FF2B5EF4-FFF2-40B4-BE49-F238E27FC236}">
                <a16:creationId xmlns:a16="http://schemas.microsoft.com/office/drawing/2014/main" id="{95DE2B13-0D9A-4460-8344-68E61C043644}"/>
              </a:ext>
            </a:extLst>
          </p:cNvPr>
          <p:cNvPicPr>
            <a:picLocks noChangeAspect="1"/>
          </p:cNvPicPr>
          <p:nvPr/>
        </p:nvPicPr>
        <p:blipFill>
          <a:blip r:embed="rId4"/>
          <a:stretch>
            <a:fillRect/>
          </a:stretch>
        </p:blipFill>
        <p:spPr>
          <a:xfrm>
            <a:off x="182174" y="29432850"/>
            <a:ext cx="9587145" cy="5852160"/>
          </a:xfrm>
          <a:prstGeom prst="rect">
            <a:avLst/>
          </a:prstGeom>
        </p:spPr>
      </p:pic>
      <p:sp>
        <p:nvSpPr>
          <p:cNvPr id="35" name="TextBox 34">
            <a:extLst>
              <a:ext uri="{FF2B5EF4-FFF2-40B4-BE49-F238E27FC236}">
                <a16:creationId xmlns:a16="http://schemas.microsoft.com/office/drawing/2014/main" id="{4CCF790B-1305-2782-BE2F-F834F861C3DA}"/>
              </a:ext>
            </a:extLst>
          </p:cNvPr>
          <p:cNvSpPr txBox="1"/>
          <p:nvPr/>
        </p:nvSpPr>
        <p:spPr>
          <a:xfrm>
            <a:off x="598385" y="26012685"/>
            <a:ext cx="17832590" cy="2220448"/>
          </a:xfrm>
          <a:prstGeom prst="rect">
            <a:avLst/>
          </a:prstGeom>
          <a:noFill/>
        </p:spPr>
        <p:txBody>
          <a:bodyPr wrap="square" lIns="65376" tIns="32687" rIns="65376" bIns="32687" rtlCol="0">
            <a:spAutoFit/>
          </a:bodyPr>
          <a:lstStyle/>
          <a:p>
            <a:pPr algn="just"/>
            <a:r>
              <a:rPr lang="en-US" sz="2800" b="1" dirty="0">
                <a:latin typeface="Arial" panose="020B0604020202020204" pitchFamily="34" charset="0"/>
                <a:cs typeface="Arial" panose="020B0604020202020204" pitchFamily="34" charset="0"/>
              </a:rPr>
              <a:t>Figure 2: HIV-1 preferentially targets </a:t>
            </a:r>
            <a:r>
              <a:rPr lang="en-US" sz="2800" b="1">
                <a:latin typeface="Arial" panose="020B0604020202020204" pitchFamily="34" charset="0"/>
                <a:cs typeface="Arial" panose="020B0604020202020204" pitchFamily="34" charset="0"/>
              </a:rPr>
              <a:t>U2 snRNP-regulated </a:t>
            </a:r>
            <a:r>
              <a:rPr lang="en-US" sz="2800" b="1" dirty="0">
                <a:latin typeface="Arial" panose="020B0604020202020204" pitchFamily="34" charset="0"/>
                <a:cs typeface="Arial" panose="020B0604020202020204" pitchFamily="34" charset="0"/>
              </a:rPr>
              <a:t>APA (A) and PAF-1 paused genes (B</a:t>
            </a:r>
            <a:r>
              <a:rPr lang="en-US" sz="2800" dirty="0">
                <a:latin typeface="Arial" panose="020B0604020202020204" pitchFamily="34" charset="0"/>
                <a:cs typeface="Arial" panose="020B0604020202020204" pitchFamily="34" charset="0"/>
              </a:rPr>
              <a:t>). A. </a:t>
            </a:r>
            <a:r>
              <a:rPr lang="en-US" sz="2800" dirty="0" err="1">
                <a:latin typeface="Arial" panose="020B0604020202020204" pitchFamily="34" charset="0"/>
                <a:cs typeface="Arial" panose="020B0604020202020204" pitchFamily="34" charset="0"/>
              </a:rPr>
              <a:t>RefSeq</a:t>
            </a:r>
            <a:r>
              <a:rPr lang="en-US" sz="2800" dirty="0">
                <a:latin typeface="Arial" panose="020B0604020202020204" pitchFamily="34" charset="0"/>
                <a:cs typeface="Arial" panose="020B0604020202020204" pitchFamily="34" charset="0"/>
              </a:rPr>
              <a:t> hg19 genes were stratified into U2 snRNP-regulated and non regulated (X axis). U2 snRNP-regulated genes were significantly more targeted than RIC (in silico generated sites; 3xRIC; chi-squared test) in </a:t>
            </a:r>
            <a:r>
              <a:rPr lang="en-US" sz="2800" dirty="0" err="1">
                <a:latin typeface="Arial" panose="020B0604020202020204" pitchFamily="34" charset="0"/>
                <a:cs typeface="Arial" panose="020B0604020202020204" pitchFamily="34" charset="0"/>
              </a:rPr>
              <a:t>Jurkat</a:t>
            </a:r>
            <a:r>
              <a:rPr lang="en-US" sz="2800" dirty="0">
                <a:latin typeface="Arial" panose="020B0604020202020204" pitchFamily="34" charset="0"/>
                <a:cs typeface="Arial" panose="020B0604020202020204" pitchFamily="34" charset="0"/>
              </a:rPr>
              <a:t> cells. B. A similar analysis showed that PAF-1 paused genes were targeted significantly more, whereas genes not paused by PAF-1 were selectively avoided for integration by HIV-1 (chi-squared test).</a:t>
            </a:r>
          </a:p>
        </p:txBody>
      </p:sp>
      <p:grpSp>
        <p:nvGrpSpPr>
          <p:cNvPr id="29" name="Group 28">
            <a:extLst>
              <a:ext uri="{FF2B5EF4-FFF2-40B4-BE49-F238E27FC236}">
                <a16:creationId xmlns:a16="http://schemas.microsoft.com/office/drawing/2014/main" id="{08D29F2D-59BA-AAE5-4358-0525B1D35318}"/>
              </a:ext>
            </a:extLst>
          </p:cNvPr>
          <p:cNvGrpSpPr/>
          <p:nvPr/>
        </p:nvGrpSpPr>
        <p:grpSpPr>
          <a:xfrm>
            <a:off x="498995" y="17476675"/>
            <a:ext cx="17931980" cy="2603824"/>
            <a:chOff x="498995" y="18448690"/>
            <a:chExt cx="17931980" cy="2603824"/>
          </a:xfrm>
        </p:grpSpPr>
        <p:sp>
          <p:nvSpPr>
            <p:cNvPr id="39" name="TextBox 38">
              <a:extLst>
                <a:ext uri="{FF2B5EF4-FFF2-40B4-BE49-F238E27FC236}">
                  <a16:creationId xmlns:a16="http://schemas.microsoft.com/office/drawing/2014/main" id="{A4885C6E-9618-2E0A-E209-5E066FD4554E}"/>
                </a:ext>
              </a:extLst>
            </p:cNvPr>
            <p:cNvSpPr txBox="1"/>
            <p:nvPr/>
          </p:nvSpPr>
          <p:spPr>
            <a:xfrm>
              <a:off x="573186" y="19016732"/>
              <a:ext cx="17857789" cy="2035782"/>
            </a:xfrm>
            <a:prstGeom prst="rect">
              <a:avLst/>
            </a:prstGeom>
            <a:noFill/>
          </p:spPr>
          <p:txBody>
            <a:bodyPr wrap="square" lIns="65376" tIns="32687" rIns="65376" bIns="32687" rtlCol="0">
              <a:spAutoFit/>
            </a:bodyPr>
            <a:lstStyle/>
            <a:p>
              <a:pPr marL="514350" indent="-514350">
                <a:buAutoNum type="alphaUcPeriod"/>
              </a:pPr>
              <a:r>
                <a:rPr lang="en-US" sz="3200" b="1" dirty="0">
                  <a:solidFill>
                    <a:schemeClr val="accent1"/>
                  </a:solidFill>
                  <a:latin typeface="Arial" panose="020B0604020202020204" pitchFamily="34" charset="0"/>
                  <a:cs typeface="Arial" panose="020B0604020202020204" pitchFamily="34" charset="0"/>
                </a:rPr>
                <a:t>Splicing linked to pausing/APA targets HIV-1 into spliced genes. Thus, APA and pausing are linked to HIV-1 integration.</a:t>
              </a:r>
            </a:p>
            <a:p>
              <a:endParaRPr lang="en-US" sz="3200" b="1" dirty="0">
                <a:solidFill>
                  <a:schemeClr val="accent1"/>
                </a:solidFill>
                <a:latin typeface="Arial" panose="020B0604020202020204" pitchFamily="34" charset="0"/>
                <a:cs typeface="Arial" panose="020B0604020202020204" pitchFamily="34" charset="0"/>
              </a:endParaRPr>
            </a:p>
            <a:p>
              <a:r>
                <a:rPr lang="en-US" sz="3200" b="1" dirty="0">
                  <a:solidFill>
                    <a:schemeClr val="accent1"/>
                  </a:solidFill>
                  <a:latin typeface="Arial" panose="020B0604020202020204" pitchFamily="34" charset="0"/>
                  <a:ea typeface="Calibri" panose="020F0502020204030204" pitchFamily="34" charset="0"/>
                  <a:cs typeface="Arial" panose="020B0604020202020204" pitchFamily="34" charset="0"/>
                </a:rPr>
                <a:t>B. CPSF6 targets HIV-1 into genes regulated by P-</a:t>
              </a:r>
              <a:r>
                <a:rPr lang="en-US" sz="3200" b="1" dirty="0" err="1">
                  <a:solidFill>
                    <a:schemeClr val="accent1"/>
                  </a:solidFill>
                  <a:latin typeface="Arial" panose="020B0604020202020204" pitchFamily="34" charset="0"/>
                  <a:ea typeface="Calibri" panose="020F0502020204030204" pitchFamily="34" charset="0"/>
                  <a:cs typeface="Arial" panose="020B0604020202020204" pitchFamily="34" charset="0"/>
                </a:rPr>
                <a:t>TEFb</a:t>
              </a:r>
              <a:r>
                <a:rPr lang="en-US" sz="3200" b="1" dirty="0">
                  <a:solidFill>
                    <a:schemeClr val="accent1"/>
                  </a:solidFill>
                  <a:latin typeface="Arial" panose="020B0604020202020204" pitchFamily="34" charset="0"/>
                  <a:ea typeface="Calibri" panose="020F0502020204030204" pitchFamily="34" charset="0"/>
                  <a:cs typeface="Arial" panose="020B0604020202020204" pitchFamily="34" charset="0"/>
                </a:rPr>
                <a:t>-dependent pausing and APA.</a:t>
              </a:r>
              <a:endParaRPr lang="en-US" sz="3200" b="1" dirty="0">
                <a:solidFill>
                  <a:schemeClr val="accent1"/>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B23C3F39-6DF8-7DDD-8D8B-5D63B4C9DD4E}"/>
                </a:ext>
              </a:extLst>
            </p:cNvPr>
            <p:cNvSpPr txBox="1"/>
            <p:nvPr/>
          </p:nvSpPr>
          <p:spPr>
            <a:xfrm>
              <a:off x="498995" y="18448690"/>
              <a:ext cx="6507170" cy="584775"/>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2. Hypothesis </a:t>
              </a:r>
            </a:p>
          </p:txBody>
        </p:sp>
      </p:grpSp>
      <p:pic>
        <p:nvPicPr>
          <p:cNvPr id="50" name="Picture 49" descr="A table with numbers and text&#10;&#10;Description automatically generated">
            <a:extLst>
              <a:ext uri="{FF2B5EF4-FFF2-40B4-BE49-F238E27FC236}">
                <a16:creationId xmlns:a16="http://schemas.microsoft.com/office/drawing/2014/main" id="{E7484388-7DAF-2C74-1864-1DEDC6CEB3F9}"/>
              </a:ext>
            </a:extLst>
          </p:cNvPr>
          <p:cNvPicPr>
            <a:picLocks noChangeAspect="1"/>
          </p:cNvPicPr>
          <p:nvPr/>
        </p:nvPicPr>
        <p:blipFill>
          <a:blip r:embed="rId5"/>
          <a:stretch>
            <a:fillRect/>
          </a:stretch>
        </p:blipFill>
        <p:spPr>
          <a:xfrm>
            <a:off x="9556473" y="29454064"/>
            <a:ext cx="9587146" cy="5852160"/>
          </a:xfrm>
          <a:prstGeom prst="rect">
            <a:avLst/>
          </a:prstGeom>
        </p:spPr>
      </p:pic>
      <p:sp>
        <p:nvSpPr>
          <p:cNvPr id="75" name="TextBox 74">
            <a:extLst>
              <a:ext uri="{FF2B5EF4-FFF2-40B4-BE49-F238E27FC236}">
                <a16:creationId xmlns:a16="http://schemas.microsoft.com/office/drawing/2014/main" id="{46528BCB-2789-0127-6E5F-B128AA3A949D}"/>
              </a:ext>
            </a:extLst>
          </p:cNvPr>
          <p:cNvSpPr txBox="1"/>
          <p:nvPr/>
        </p:nvSpPr>
        <p:spPr>
          <a:xfrm>
            <a:off x="655978" y="35466266"/>
            <a:ext cx="18413071" cy="3082223"/>
          </a:xfrm>
          <a:prstGeom prst="rect">
            <a:avLst/>
          </a:prstGeom>
          <a:noFill/>
        </p:spPr>
        <p:txBody>
          <a:bodyPr wrap="square" lIns="65376" tIns="32687" rIns="65376" bIns="32687" rtlCol="0">
            <a:spAutoFit/>
          </a:bodyPr>
          <a:lstStyle/>
          <a:p>
            <a:pPr algn="just"/>
            <a:r>
              <a:rPr lang="en-US" sz="2800" b="1" dirty="0">
                <a:latin typeface="Arial" panose="020B0604020202020204" pitchFamily="34" charset="0"/>
                <a:cs typeface="Arial" panose="020B0604020202020204" pitchFamily="34" charset="0"/>
              </a:rPr>
              <a:t>Figure 3: </a:t>
            </a:r>
            <a:r>
              <a:rPr lang="en-US" sz="2800" b="1" dirty="0" err="1">
                <a:latin typeface="Arial" panose="020B0604020202020204" pitchFamily="34" charset="0"/>
                <a:cs typeface="Arial" panose="020B0604020202020204" pitchFamily="34" charset="0"/>
              </a:rPr>
              <a:t>Plad</a:t>
            </a:r>
            <a:r>
              <a:rPr lang="en-US" sz="2800" b="1" dirty="0">
                <a:latin typeface="Arial" panose="020B0604020202020204" pitchFamily="34" charset="0"/>
                <a:cs typeface="Arial" panose="020B0604020202020204" pitchFamily="34" charset="0"/>
              </a:rPr>
              <a:t> B reduces HIV-1 sites into PAF-1 paused genes (A) and shifts HIV-1 integration into gene-poor chromosomes (B).</a:t>
            </a:r>
            <a:r>
              <a:rPr lang="en-US" sz="2800" dirty="0">
                <a:latin typeface="Arial" panose="020B0604020202020204" pitchFamily="34" charset="0"/>
                <a:cs typeface="Arial" panose="020B0604020202020204" pitchFamily="34" charset="0"/>
              </a:rPr>
              <a:t> A. HIV-1 integration sites were determined in </a:t>
            </a:r>
            <a:r>
              <a:rPr lang="en-US" sz="2800" dirty="0" err="1">
                <a:latin typeface="Arial" panose="020B0604020202020204" pitchFamily="34" charset="0"/>
                <a:cs typeface="Arial" panose="020B0604020202020204" pitchFamily="34" charset="0"/>
              </a:rPr>
              <a:t>Jurkat</a:t>
            </a:r>
            <a:r>
              <a:rPr lang="en-US" sz="2800" dirty="0">
                <a:latin typeface="Arial" panose="020B0604020202020204" pitchFamily="34" charset="0"/>
                <a:cs typeface="Arial" panose="020B0604020202020204" pitchFamily="34" charset="0"/>
              </a:rPr>
              <a:t> cells treated with increasing concentrations of </a:t>
            </a:r>
            <a:r>
              <a:rPr lang="en-US" sz="2800" dirty="0" err="1">
                <a:latin typeface="Arial" panose="020B0604020202020204" pitchFamily="34" charset="0"/>
                <a:cs typeface="Arial" panose="020B0604020202020204" pitchFamily="34" charset="0"/>
              </a:rPr>
              <a:t>Plad</a:t>
            </a:r>
            <a:r>
              <a:rPr lang="en-US" sz="2800" dirty="0">
                <a:latin typeface="Arial" panose="020B0604020202020204" pitchFamily="34" charset="0"/>
                <a:cs typeface="Arial" panose="020B0604020202020204" pitchFamily="34" charset="0"/>
              </a:rPr>
              <a:t> B (0.33-9 </a:t>
            </a:r>
            <a:r>
              <a:rPr lang="en-US" sz="2800" dirty="0" err="1">
                <a:latin typeface="Arial" panose="020B0604020202020204" pitchFamily="34" charset="0"/>
                <a:cs typeface="Arial" panose="020B0604020202020204" pitchFamily="34" charset="0"/>
              </a:rPr>
              <a:t>nM</a:t>
            </a:r>
            <a:r>
              <a:rPr lang="en-US" sz="2800" dirty="0">
                <a:latin typeface="Arial" panose="020B0604020202020204" pitchFamily="34" charset="0"/>
                <a:cs typeface="Arial" panose="020B0604020202020204" pitchFamily="34" charset="0"/>
              </a:rPr>
              <a:t>). PAF-1 paused genes and total genes were significantly less targeted in the presence of </a:t>
            </a:r>
            <a:r>
              <a:rPr lang="en-US" sz="2800" dirty="0" err="1">
                <a:latin typeface="Arial" panose="020B0604020202020204" pitchFamily="34" charset="0"/>
                <a:cs typeface="Arial" panose="020B0604020202020204" pitchFamily="34" charset="0"/>
              </a:rPr>
              <a:t>Plad</a:t>
            </a:r>
            <a:r>
              <a:rPr lang="en-US" sz="2800" dirty="0">
                <a:latin typeface="Arial" panose="020B0604020202020204" pitchFamily="34" charset="0"/>
                <a:cs typeface="Arial" panose="020B0604020202020204" pitchFamily="34" charset="0"/>
              </a:rPr>
              <a:t> B compared to DMSO control (Fisher’s exact test). B. PBSCs showed significantly reduced genic integration. In contrast, the remaining PBICs showed significantly increased genic integration (Fisher’s exact test). PBSCs and PBICs contained roughly similarly sized genes and intron number, but PBSCs showed a higher gene density than PBICs. </a:t>
            </a:r>
          </a:p>
        </p:txBody>
      </p:sp>
      <p:sp>
        <p:nvSpPr>
          <p:cNvPr id="76" name="TextBox 75">
            <a:extLst>
              <a:ext uri="{FF2B5EF4-FFF2-40B4-BE49-F238E27FC236}">
                <a16:creationId xmlns:a16="http://schemas.microsoft.com/office/drawing/2014/main" id="{3D947448-71CC-0B0E-D6A7-4C9C032AABE2}"/>
              </a:ext>
            </a:extLst>
          </p:cNvPr>
          <p:cNvSpPr txBox="1"/>
          <p:nvPr/>
        </p:nvSpPr>
        <p:spPr>
          <a:xfrm>
            <a:off x="19551381" y="16551752"/>
            <a:ext cx="18455342" cy="1358674"/>
          </a:xfrm>
          <a:prstGeom prst="rect">
            <a:avLst/>
          </a:prstGeom>
          <a:noFill/>
        </p:spPr>
        <p:txBody>
          <a:bodyPr wrap="square" lIns="65376" tIns="32687" rIns="65376" bIns="32687" rtlCol="0">
            <a:spAutoFit/>
          </a:bodyPr>
          <a:lstStyle/>
          <a:p>
            <a:pPr algn="just"/>
            <a:r>
              <a:rPr lang="en-US" sz="2800" b="1" dirty="0">
                <a:latin typeface="Arial" panose="020B0604020202020204" pitchFamily="34" charset="0"/>
                <a:cs typeface="Arial" panose="020B0604020202020204" pitchFamily="34" charset="0"/>
              </a:rPr>
              <a:t>Figure 4: KL-2 reduces genic integration in PBSC.</a:t>
            </a:r>
            <a:r>
              <a:rPr lang="en-US" sz="2800" dirty="0">
                <a:latin typeface="Arial" panose="020B0604020202020204" pitchFamily="34" charset="0"/>
                <a:cs typeface="Arial" panose="020B0604020202020204" pitchFamily="34" charset="0"/>
              </a:rPr>
              <a:t> HIV-1 sites were determined in </a:t>
            </a:r>
            <a:r>
              <a:rPr lang="en-US" sz="2800" dirty="0" err="1">
                <a:latin typeface="Arial" panose="020B0604020202020204" pitchFamily="34" charset="0"/>
                <a:cs typeface="Arial" panose="020B0604020202020204" pitchFamily="34" charset="0"/>
              </a:rPr>
              <a:t>Jurkat</a:t>
            </a:r>
            <a:r>
              <a:rPr lang="en-US" sz="2800" dirty="0">
                <a:latin typeface="Arial" panose="020B0604020202020204" pitchFamily="34" charset="0"/>
                <a:cs typeface="Arial" panose="020B0604020202020204" pitchFamily="34" charset="0"/>
              </a:rPr>
              <a:t> cells in the presence of KL-2. Only PBSCs (A) showed a dose-dependent decrease in genic integration in the presence of KL-2 compared to DMSO (Fisher’s exact test). B. PBICs did not show such a significant reduction in genic integration.</a:t>
            </a:r>
          </a:p>
        </p:txBody>
      </p:sp>
      <p:sp>
        <p:nvSpPr>
          <p:cNvPr id="77" name="TextBox 76">
            <a:extLst>
              <a:ext uri="{FF2B5EF4-FFF2-40B4-BE49-F238E27FC236}">
                <a16:creationId xmlns:a16="http://schemas.microsoft.com/office/drawing/2014/main" id="{DCEA0BE0-5494-9F6C-1C02-3ACE2965493D}"/>
              </a:ext>
            </a:extLst>
          </p:cNvPr>
          <p:cNvSpPr txBox="1"/>
          <p:nvPr/>
        </p:nvSpPr>
        <p:spPr>
          <a:xfrm>
            <a:off x="19505546" y="23984133"/>
            <a:ext cx="18500029" cy="1789561"/>
          </a:xfrm>
          <a:prstGeom prst="rect">
            <a:avLst/>
          </a:prstGeom>
          <a:noFill/>
        </p:spPr>
        <p:txBody>
          <a:bodyPr wrap="square" lIns="65376" tIns="32687" rIns="65376" bIns="32687" rtlCol="0">
            <a:spAutoFit/>
          </a:bodyPr>
          <a:lstStyle/>
          <a:p>
            <a:pPr algn="just"/>
            <a:r>
              <a:rPr lang="en-US" sz="2800" b="1" dirty="0">
                <a:latin typeface="Arial" panose="020B0604020202020204" pitchFamily="34" charset="0"/>
                <a:cs typeface="Arial" panose="020B0604020202020204" pitchFamily="34" charset="0"/>
              </a:rPr>
              <a:t>Figure 5:</a:t>
            </a:r>
            <a:r>
              <a:rPr lang="en-US" sz="2800" dirty="0">
                <a:latin typeface="Arial" panose="020B0604020202020204" pitchFamily="34" charset="0"/>
                <a:cs typeface="Arial" panose="020B0604020202020204" pitchFamily="34" charset="0"/>
              </a:rPr>
              <a:t> </a:t>
            </a:r>
            <a:r>
              <a:rPr lang="en-US" sz="2800" b="1" dirty="0">
                <a:latin typeface="Arial" panose="020B0604020202020204" pitchFamily="34" charset="0"/>
                <a:cs typeface="Arial" panose="020B0604020202020204" pitchFamily="34" charset="0"/>
              </a:rPr>
              <a:t>CPSF6-binding defective capsid mutants preferentially target PBICs.</a:t>
            </a:r>
            <a:r>
              <a:rPr lang="en-US" sz="2800" dirty="0">
                <a:latin typeface="Arial" panose="020B0604020202020204" pitchFamily="34" charset="0"/>
                <a:cs typeface="Arial" panose="020B0604020202020204" pitchFamily="34" charset="0"/>
              </a:rPr>
              <a:t> Capsid mutants (N74D and A77V) (A) showed significantly less genic targeting in PBSCs and significantly more targeting in PBICs than WT HIV-1 in </a:t>
            </a:r>
            <a:r>
              <a:rPr lang="en-US" sz="2800" dirty="0" err="1">
                <a:latin typeface="Arial" panose="020B0604020202020204" pitchFamily="34" charset="0"/>
                <a:cs typeface="Arial" panose="020B0604020202020204" pitchFamily="34" charset="0"/>
              </a:rPr>
              <a:t>Jurkat</a:t>
            </a:r>
            <a:r>
              <a:rPr lang="en-US" sz="2800" dirty="0">
                <a:latin typeface="Arial" panose="020B0604020202020204" pitchFamily="34" charset="0"/>
                <a:cs typeface="Arial" panose="020B0604020202020204" pitchFamily="34" charset="0"/>
              </a:rPr>
              <a:t> cells (Fisher’s exact test). B. HIV-1 integration was significantly less targeted into both sets of chromosomes in </a:t>
            </a:r>
            <a:r>
              <a:rPr lang="en-US" sz="2800" dirty="0" err="1">
                <a:latin typeface="Arial" panose="020B0604020202020204" pitchFamily="34" charset="0"/>
                <a:cs typeface="Arial" panose="020B0604020202020204" pitchFamily="34" charset="0"/>
              </a:rPr>
              <a:t>Jurkat</a:t>
            </a:r>
            <a:r>
              <a:rPr lang="en-US" sz="2800" dirty="0">
                <a:latin typeface="Arial" panose="020B0604020202020204" pitchFamily="34" charset="0"/>
                <a:cs typeface="Arial" panose="020B0604020202020204" pitchFamily="34" charset="0"/>
              </a:rPr>
              <a:t> cells lacking LEDGF/p75 (Fisher’s exact test).</a:t>
            </a:r>
          </a:p>
        </p:txBody>
      </p:sp>
      <p:sp>
        <p:nvSpPr>
          <p:cNvPr id="78" name="TextBox 77">
            <a:extLst>
              <a:ext uri="{FF2B5EF4-FFF2-40B4-BE49-F238E27FC236}">
                <a16:creationId xmlns:a16="http://schemas.microsoft.com/office/drawing/2014/main" id="{73D3CFBD-E637-57CA-95A7-498CF1336428}"/>
              </a:ext>
            </a:extLst>
          </p:cNvPr>
          <p:cNvSpPr txBox="1"/>
          <p:nvPr/>
        </p:nvSpPr>
        <p:spPr>
          <a:xfrm>
            <a:off x="19551381" y="32257002"/>
            <a:ext cx="18249000" cy="1789561"/>
          </a:xfrm>
          <a:prstGeom prst="rect">
            <a:avLst/>
          </a:prstGeom>
          <a:noFill/>
        </p:spPr>
        <p:txBody>
          <a:bodyPr wrap="square" lIns="65376" tIns="32687" rIns="65376" bIns="32687" rtlCol="0">
            <a:spAutoFit/>
          </a:bodyPr>
          <a:lstStyle/>
          <a:p>
            <a:pPr algn="just"/>
            <a:r>
              <a:rPr lang="en-US" sz="2800" b="1" dirty="0">
                <a:latin typeface="Arial" panose="020B0604020202020204" pitchFamily="34" charset="0"/>
                <a:cs typeface="Arial" panose="020B0604020202020204" pitchFamily="34" charset="0"/>
              </a:rPr>
              <a:t>Figure 6: A model connecting pre-mRNA splicing, pausing, and APA with HIV-1 integration and </a:t>
            </a:r>
            <a:r>
              <a:rPr lang="en-US" sz="2800" b="1" dirty="0" err="1">
                <a:latin typeface="Arial" panose="020B0604020202020204" pitchFamily="34" charset="0"/>
                <a:cs typeface="Arial" panose="020B0604020202020204" pitchFamily="34" charset="0"/>
              </a:rPr>
              <a:t>proviral</a:t>
            </a:r>
            <a:r>
              <a:rPr lang="en-US" sz="2800" b="1" dirty="0">
                <a:latin typeface="Arial" panose="020B0604020202020204" pitchFamily="34" charset="0"/>
                <a:cs typeface="Arial" panose="020B0604020202020204" pitchFamily="34" charset="0"/>
              </a:rPr>
              <a:t> expression. </a:t>
            </a:r>
            <a:r>
              <a:rPr lang="en-US" sz="2800" dirty="0">
                <a:latin typeface="Arial" panose="020B0604020202020204" pitchFamily="34" charset="0"/>
                <a:cs typeface="Arial" panose="020B0604020202020204" pitchFamily="34" charset="0"/>
              </a:rPr>
              <a:t>It is known that PAF-1 interacts with LEDGF/p75 to suppress the expression of integrated provirus. Mixed-lineage leukemia 1 (MLL1) replaces PAF-1 from LEDGF/p75 and recruits P-</a:t>
            </a:r>
            <a:r>
              <a:rPr lang="en-US" sz="2800" dirty="0" err="1">
                <a:latin typeface="Arial" panose="020B0604020202020204" pitchFamily="34" charset="0"/>
                <a:cs typeface="Arial" panose="020B0604020202020204" pitchFamily="34" charset="0"/>
              </a:rPr>
              <a:t>TEFb</a:t>
            </a:r>
            <a:r>
              <a:rPr lang="en-US" sz="2800" dirty="0">
                <a:latin typeface="Arial" panose="020B0604020202020204" pitchFamily="34" charset="0"/>
                <a:cs typeface="Arial" panose="020B0604020202020204" pitchFamily="34" charset="0"/>
              </a:rPr>
              <a:t> to express integrated HIV-1.</a:t>
            </a:r>
          </a:p>
        </p:txBody>
      </p:sp>
      <p:sp>
        <p:nvSpPr>
          <p:cNvPr id="81" name="AutoShape 2" descr="\chi^2">
            <a:extLst>
              <a:ext uri="{FF2B5EF4-FFF2-40B4-BE49-F238E27FC236}">
                <a16:creationId xmlns:a16="http://schemas.microsoft.com/office/drawing/2014/main" id="{55B0BCAE-2EF5-7DC8-7CB2-DAE475A411D8}"/>
              </a:ext>
            </a:extLst>
          </p:cNvPr>
          <p:cNvSpPr>
            <a:spLocks noChangeAspect="1" noChangeArrowheads="1"/>
          </p:cNvSpPr>
          <p:nvPr/>
        </p:nvSpPr>
        <p:spPr bwMode="auto">
          <a:xfrm>
            <a:off x="19069050" y="19069050"/>
            <a:ext cx="266700" cy="266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0010" tIns="40005" rIns="80010" bIns="40005" numCol="1" anchor="t" anchorCtr="0" compatLnSpc="1">
            <a:prstTxWarp prst="textNoShape">
              <a:avLst/>
            </a:prstTxWarp>
          </a:bodyPr>
          <a:lstStyle/>
          <a:p>
            <a:endParaRPr lang="en-US" sz="7963"/>
          </a:p>
        </p:txBody>
      </p:sp>
      <p:sp>
        <p:nvSpPr>
          <p:cNvPr id="82" name="TextBox 81">
            <a:extLst>
              <a:ext uri="{FF2B5EF4-FFF2-40B4-BE49-F238E27FC236}">
                <a16:creationId xmlns:a16="http://schemas.microsoft.com/office/drawing/2014/main" id="{3436119F-F26D-FFB0-2FF8-07805F0F4B8A}"/>
              </a:ext>
            </a:extLst>
          </p:cNvPr>
          <p:cNvSpPr txBox="1"/>
          <p:nvPr/>
        </p:nvSpPr>
        <p:spPr>
          <a:xfrm>
            <a:off x="483235" y="28425396"/>
            <a:ext cx="17832588"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4. Splicing inhibitor shifts HIV-1 integration from gene-dense to gene-poor chromosomes. </a:t>
            </a:r>
          </a:p>
        </p:txBody>
      </p:sp>
      <p:sp>
        <p:nvSpPr>
          <p:cNvPr id="85" name="TextBox 84">
            <a:extLst>
              <a:ext uri="{FF2B5EF4-FFF2-40B4-BE49-F238E27FC236}">
                <a16:creationId xmlns:a16="http://schemas.microsoft.com/office/drawing/2014/main" id="{D95F231C-76C8-9396-EF82-6F5796E4447D}"/>
              </a:ext>
            </a:extLst>
          </p:cNvPr>
          <p:cNvSpPr txBox="1"/>
          <p:nvPr/>
        </p:nvSpPr>
        <p:spPr>
          <a:xfrm>
            <a:off x="19451405" y="10599929"/>
            <a:ext cx="18324744"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5. Inhibitors KL-2 and </a:t>
            </a:r>
            <a:r>
              <a:rPr lang="en-US" sz="3200" b="1" dirty="0" err="1">
                <a:latin typeface="Arial" panose="020B0604020202020204" pitchFamily="34" charset="0"/>
                <a:cs typeface="Arial" panose="020B0604020202020204" pitchFamily="34" charset="0"/>
              </a:rPr>
              <a:t>Plad</a:t>
            </a:r>
            <a:r>
              <a:rPr lang="en-US" sz="3200" b="1" dirty="0">
                <a:latin typeface="Arial" panose="020B0604020202020204" pitchFamily="34" charset="0"/>
                <a:cs typeface="Arial" panose="020B0604020202020204" pitchFamily="34" charset="0"/>
              </a:rPr>
              <a:t> B reduce HIV-1 genic integration into the same chromosomes.</a:t>
            </a:r>
          </a:p>
        </p:txBody>
      </p:sp>
      <p:sp>
        <p:nvSpPr>
          <p:cNvPr id="86" name="TextBox 85">
            <a:extLst>
              <a:ext uri="{FF2B5EF4-FFF2-40B4-BE49-F238E27FC236}">
                <a16:creationId xmlns:a16="http://schemas.microsoft.com/office/drawing/2014/main" id="{C31E9A0A-B8E6-B402-C32C-4FF7D4E03625}"/>
              </a:ext>
            </a:extLst>
          </p:cNvPr>
          <p:cNvSpPr txBox="1"/>
          <p:nvPr/>
        </p:nvSpPr>
        <p:spPr>
          <a:xfrm>
            <a:off x="19505546" y="18024723"/>
            <a:ext cx="18770311" cy="1077218"/>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6. CPSF6-binding defective capsid mutants are preferentially reduced for genic HIV-1 integration in PBSCs.</a:t>
            </a:r>
          </a:p>
        </p:txBody>
      </p:sp>
      <p:sp>
        <p:nvSpPr>
          <p:cNvPr id="87" name="TextBox 86">
            <a:extLst>
              <a:ext uri="{FF2B5EF4-FFF2-40B4-BE49-F238E27FC236}">
                <a16:creationId xmlns:a16="http://schemas.microsoft.com/office/drawing/2014/main" id="{0824A5E3-0304-2058-250F-874DBAB587E2}"/>
              </a:ext>
            </a:extLst>
          </p:cNvPr>
          <p:cNvSpPr txBox="1"/>
          <p:nvPr/>
        </p:nvSpPr>
        <p:spPr>
          <a:xfrm>
            <a:off x="19510559" y="25991240"/>
            <a:ext cx="6507170" cy="584775"/>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7. Model</a:t>
            </a:r>
          </a:p>
        </p:txBody>
      </p:sp>
      <p:grpSp>
        <p:nvGrpSpPr>
          <p:cNvPr id="41" name="Group 40">
            <a:extLst>
              <a:ext uri="{FF2B5EF4-FFF2-40B4-BE49-F238E27FC236}">
                <a16:creationId xmlns:a16="http://schemas.microsoft.com/office/drawing/2014/main" id="{7EBD1EC0-BF8A-2739-BA62-3B3B1FE11E03}"/>
              </a:ext>
            </a:extLst>
          </p:cNvPr>
          <p:cNvGrpSpPr/>
          <p:nvPr/>
        </p:nvGrpSpPr>
        <p:grpSpPr>
          <a:xfrm>
            <a:off x="19507056" y="33914026"/>
            <a:ext cx="18718841" cy="2698604"/>
            <a:chOff x="19165134" y="33644282"/>
            <a:chExt cx="18718841" cy="2698604"/>
          </a:xfrm>
        </p:grpSpPr>
        <p:sp>
          <p:nvSpPr>
            <p:cNvPr id="89" name="TextBox 88">
              <a:extLst>
                <a:ext uri="{FF2B5EF4-FFF2-40B4-BE49-F238E27FC236}">
                  <a16:creationId xmlns:a16="http://schemas.microsoft.com/office/drawing/2014/main" id="{3D077BD3-E667-F8FA-A09A-DF279398BCB2}"/>
                </a:ext>
              </a:extLst>
            </p:cNvPr>
            <p:cNvSpPr txBox="1"/>
            <p:nvPr/>
          </p:nvSpPr>
          <p:spPr>
            <a:xfrm>
              <a:off x="19165134" y="33644282"/>
              <a:ext cx="6507170" cy="584775"/>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8. Summary</a:t>
              </a:r>
            </a:p>
          </p:txBody>
        </p:sp>
        <p:sp>
          <p:nvSpPr>
            <p:cNvPr id="91" name="TextBox 90">
              <a:extLst>
                <a:ext uri="{FF2B5EF4-FFF2-40B4-BE49-F238E27FC236}">
                  <a16:creationId xmlns:a16="http://schemas.microsoft.com/office/drawing/2014/main" id="{321E0589-BFB6-7F59-2E72-0F0B8763016F}"/>
                </a:ext>
              </a:extLst>
            </p:cNvPr>
            <p:cNvSpPr txBox="1"/>
            <p:nvPr/>
          </p:nvSpPr>
          <p:spPr>
            <a:xfrm>
              <a:off x="19209459" y="34096117"/>
              <a:ext cx="18674516" cy="2246769"/>
            </a:xfrm>
            <a:prstGeom prst="rect">
              <a:avLst/>
            </a:prstGeom>
            <a:noFill/>
          </p:spPr>
          <p:txBody>
            <a:bodyPr wrap="square" rtlCol="0">
              <a:spAutoFit/>
            </a:bodyPr>
            <a:lstStyle/>
            <a:p>
              <a:pPr marL="650092" indent="-650092">
                <a:buAutoNum type="arabicPeriod"/>
              </a:pPr>
              <a:r>
                <a:rPr lang="en-US" sz="2800" dirty="0">
                  <a:latin typeface="Arial" panose="020B0604020202020204" pitchFamily="34" charset="0"/>
                  <a:cs typeface="Arial" panose="020B0604020202020204" pitchFamily="34" charset="0"/>
                </a:rPr>
                <a:t>Splicing linked to pausing targets HIV-1 into spliced genes, paused genes, APA genes, and gene-dense regions. </a:t>
              </a:r>
            </a:p>
            <a:p>
              <a:pPr marL="650092" indent="-650092">
                <a:buAutoNum type="arabicPeriod"/>
              </a:pPr>
              <a:r>
                <a:rPr lang="en-US" sz="2800" dirty="0">
                  <a:latin typeface="Arial" panose="020B0604020202020204" pitchFamily="34" charset="0"/>
                  <a:cs typeface="Arial" panose="020B0604020202020204" pitchFamily="34" charset="0"/>
                </a:rPr>
                <a:t>Splicing uncoupled to pausing might not majorly affect HIV-1 integration into spliced genes.</a:t>
              </a:r>
            </a:p>
            <a:p>
              <a:pPr marL="650092" indent="-650092">
                <a:buAutoNum type="arabicPeriod"/>
              </a:pPr>
              <a:r>
                <a:rPr lang="en-US" sz="2800" dirty="0">
                  <a:latin typeface="Arial" panose="020B0604020202020204" pitchFamily="34" charset="0"/>
                  <a:cs typeface="Arial" panose="020B0604020202020204" pitchFamily="34" charset="0"/>
                </a:rPr>
                <a:t>CPSF6 binding defective capsid mutants target significantly more into PBICs.</a:t>
              </a:r>
            </a:p>
            <a:p>
              <a:pPr marL="650092" indent="-650092">
                <a:buAutoNum type="arabicPeriod"/>
              </a:pPr>
              <a:r>
                <a:rPr lang="en-US" sz="2800" dirty="0">
                  <a:latin typeface="Arial" panose="020B0604020202020204" pitchFamily="34" charset="0"/>
                  <a:cs typeface="Arial" panose="020B0604020202020204" pitchFamily="34" charset="0"/>
                </a:rPr>
                <a:t>Integration into paused genes supports the connection between integration machinery and HIV-1 latency as P-</a:t>
              </a:r>
              <a:r>
                <a:rPr lang="en-US" sz="2800" dirty="0" err="1">
                  <a:latin typeface="Arial" panose="020B0604020202020204" pitchFamily="34" charset="0"/>
                  <a:cs typeface="Arial" panose="020B0604020202020204" pitchFamily="34" charset="0"/>
                </a:rPr>
                <a:t>TEFb</a:t>
              </a:r>
              <a:r>
                <a:rPr lang="en-US" sz="2800" dirty="0">
                  <a:latin typeface="Arial" panose="020B0604020202020204" pitchFamily="34" charset="0"/>
                  <a:cs typeface="Arial" panose="020B0604020202020204" pitchFamily="34" charset="0"/>
                </a:rPr>
                <a:t>, pol II pausing, and PAF-1 play a role in HIV-1 latency. </a:t>
              </a:r>
            </a:p>
          </p:txBody>
        </p:sp>
      </p:grpSp>
      <p:grpSp>
        <p:nvGrpSpPr>
          <p:cNvPr id="31" name="Group 30">
            <a:extLst>
              <a:ext uri="{FF2B5EF4-FFF2-40B4-BE49-F238E27FC236}">
                <a16:creationId xmlns:a16="http://schemas.microsoft.com/office/drawing/2014/main" id="{BC77C3DC-2101-213B-0819-29612BD363E1}"/>
              </a:ext>
            </a:extLst>
          </p:cNvPr>
          <p:cNvGrpSpPr/>
          <p:nvPr/>
        </p:nvGrpSpPr>
        <p:grpSpPr>
          <a:xfrm>
            <a:off x="489052" y="20754208"/>
            <a:ext cx="8155731" cy="5029200"/>
            <a:chOff x="765331" y="21523388"/>
            <a:chExt cx="8155731" cy="4105590"/>
          </a:xfrm>
        </p:grpSpPr>
        <p:pic>
          <p:nvPicPr>
            <p:cNvPr id="3" name="Picture 2" descr="A graph of a number of data&#10;&#10;Description automatically generated">
              <a:extLst>
                <a:ext uri="{FF2B5EF4-FFF2-40B4-BE49-F238E27FC236}">
                  <a16:creationId xmlns:a16="http://schemas.microsoft.com/office/drawing/2014/main" id="{39B7F298-CE85-84CF-7030-CD5A085BEA88}"/>
                </a:ext>
              </a:extLst>
            </p:cNvPr>
            <p:cNvPicPr>
              <a:picLocks noChangeAspect="1"/>
            </p:cNvPicPr>
            <p:nvPr/>
          </p:nvPicPr>
          <p:blipFill rotWithShape="1">
            <a:blip r:embed="rId6"/>
            <a:srcRect t="7888" r="2712" b="3163"/>
            <a:stretch/>
          </p:blipFill>
          <p:spPr>
            <a:xfrm>
              <a:off x="1142175" y="21628478"/>
              <a:ext cx="7778887" cy="4000500"/>
            </a:xfrm>
            <a:prstGeom prst="rect">
              <a:avLst/>
            </a:prstGeom>
          </p:spPr>
        </p:pic>
        <p:sp>
          <p:nvSpPr>
            <p:cNvPr id="9" name="TextBox 8">
              <a:extLst>
                <a:ext uri="{FF2B5EF4-FFF2-40B4-BE49-F238E27FC236}">
                  <a16:creationId xmlns:a16="http://schemas.microsoft.com/office/drawing/2014/main" id="{0ECC55A8-B024-637F-A882-2357EDB1DFE8}"/>
                </a:ext>
              </a:extLst>
            </p:cNvPr>
            <p:cNvSpPr txBox="1"/>
            <p:nvPr/>
          </p:nvSpPr>
          <p:spPr>
            <a:xfrm>
              <a:off x="765331" y="21523388"/>
              <a:ext cx="488213" cy="584775"/>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A</a:t>
              </a:r>
              <a:endParaRPr lang="en-US" sz="3200" dirty="0"/>
            </a:p>
          </p:txBody>
        </p:sp>
      </p:grpSp>
      <p:sp>
        <p:nvSpPr>
          <p:cNvPr id="10" name="TextBox 9">
            <a:extLst>
              <a:ext uri="{FF2B5EF4-FFF2-40B4-BE49-F238E27FC236}">
                <a16:creationId xmlns:a16="http://schemas.microsoft.com/office/drawing/2014/main" id="{E8598331-372F-5300-16B9-EECB17B65F58}"/>
              </a:ext>
            </a:extLst>
          </p:cNvPr>
          <p:cNvSpPr txBox="1"/>
          <p:nvPr/>
        </p:nvSpPr>
        <p:spPr>
          <a:xfrm>
            <a:off x="8322835" y="21112673"/>
            <a:ext cx="488213" cy="727738"/>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B</a:t>
            </a:r>
            <a:endParaRPr lang="en-US" sz="3200" dirty="0"/>
          </a:p>
        </p:txBody>
      </p:sp>
      <p:grpSp>
        <p:nvGrpSpPr>
          <p:cNvPr id="36" name="Group 35">
            <a:extLst>
              <a:ext uri="{FF2B5EF4-FFF2-40B4-BE49-F238E27FC236}">
                <a16:creationId xmlns:a16="http://schemas.microsoft.com/office/drawing/2014/main" id="{07EDAC4D-8A0F-9B0B-AD3E-972DBFFAC6E4}"/>
              </a:ext>
            </a:extLst>
          </p:cNvPr>
          <p:cNvGrpSpPr/>
          <p:nvPr/>
        </p:nvGrpSpPr>
        <p:grpSpPr>
          <a:xfrm>
            <a:off x="21851927" y="18716318"/>
            <a:ext cx="14600330" cy="5114332"/>
            <a:chOff x="20975032" y="20331426"/>
            <a:chExt cx="14600330" cy="5114332"/>
          </a:xfrm>
        </p:grpSpPr>
        <p:pic>
          <p:nvPicPr>
            <p:cNvPr id="68" name="Picture 67" descr="A graph of different types of cells&#10;&#10;Description automatically generated">
              <a:extLst>
                <a:ext uri="{FF2B5EF4-FFF2-40B4-BE49-F238E27FC236}">
                  <a16:creationId xmlns:a16="http://schemas.microsoft.com/office/drawing/2014/main" id="{59457064-E4D1-C4F6-07DB-82758DBB0919}"/>
                </a:ext>
              </a:extLst>
            </p:cNvPr>
            <p:cNvPicPr>
              <a:picLocks noChangeAspect="1"/>
            </p:cNvPicPr>
            <p:nvPr/>
          </p:nvPicPr>
          <p:blipFill rotWithShape="1">
            <a:blip r:embed="rId7"/>
            <a:srcRect r="33808" b="9028"/>
            <a:stretch/>
          </p:blipFill>
          <p:spPr>
            <a:xfrm>
              <a:off x="29069936" y="20331426"/>
              <a:ext cx="6505426" cy="5029200"/>
            </a:xfrm>
            <a:prstGeom prst="rect">
              <a:avLst/>
            </a:prstGeom>
          </p:spPr>
        </p:pic>
        <p:pic>
          <p:nvPicPr>
            <p:cNvPr id="70" name="Picture 69" descr="A graph of different types of positive indicators&#10;&#10;Description automatically generated">
              <a:extLst>
                <a:ext uri="{FF2B5EF4-FFF2-40B4-BE49-F238E27FC236}">
                  <a16:creationId xmlns:a16="http://schemas.microsoft.com/office/drawing/2014/main" id="{ACFC5F8C-7917-F167-1625-D3A2636220E1}"/>
                </a:ext>
              </a:extLst>
            </p:cNvPr>
            <p:cNvPicPr>
              <a:picLocks noChangeAspect="1"/>
            </p:cNvPicPr>
            <p:nvPr/>
          </p:nvPicPr>
          <p:blipFill rotWithShape="1">
            <a:blip r:embed="rId8"/>
            <a:srcRect r="36471"/>
            <a:stretch/>
          </p:blipFill>
          <p:spPr>
            <a:xfrm>
              <a:off x="21369366" y="20416558"/>
              <a:ext cx="5680038" cy="5029200"/>
            </a:xfrm>
            <a:prstGeom prst="rect">
              <a:avLst/>
            </a:prstGeom>
          </p:spPr>
        </p:pic>
        <p:sp>
          <p:nvSpPr>
            <p:cNvPr id="19" name="TextBox 18">
              <a:extLst>
                <a:ext uri="{FF2B5EF4-FFF2-40B4-BE49-F238E27FC236}">
                  <a16:creationId xmlns:a16="http://schemas.microsoft.com/office/drawing/2014/main" id="{FB5C3E34-64FA-A63E-3945-81A865C742FE}"/>
                </a:ext>
              </a:extLst>
            </p:cNvPr>
            <p:cNvSpPr txBox="1"/>
            <p:nvPr/>
          </p:nvSpPr>
          <p:spPr>
            <a:xfrm>
              <a:off x="20975032" y="20416558"/>
              <a:ext cx="488213" cy="584775"/>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A</a:t>
              </a:r>
              <a:endParaRPr lang="en-US" sz="3200" dirty="0"/>
            </a:p>
          </p:txBody>
        </p:sp>
        <p:sp>
          <p:nvSpPr>
            <p:cNvPr id="21" name="TextBox 20">
              <a:extLst>
                <a:ext uri="{FF2B5EF4-FFF2-40B4-BE49-F238E27FC236}">
                  <a16:creationId xmlns:a16="http://schemas.microsoft.com/office/drawing/2014/main" id="{C635EBCD-9831-8971-7088-A485D15FDA1B}"/>
                </a:ext>
              </a:extLst>
            </p:cNvPr>
            <p:cNvSpPr txBox="1"/>
            <p:nvPr/>
          </p:nvSpPr>
          <p:spPr>
            <a:xfrm>
              <a:off x="28426677" y="20475410"/>
              <a:ext cx="488213" cy="584775"/>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B</a:t>
              </a:r>
              <a:endParaRPr lang="en-US" sz="3200" dirty="0"/>
            </a:p>
          </p:txBody>
        </p:sp>
      </p:grpSp>
      <p:sp>
        <p:nvSpPr>
          <p:cNvPr id="23" name="TextBox 22">
            <a:extLst>
              <a:ext uri="{FF2B5EF4-FFF2-40B4-BE49-F238E27FC236}">
                <a16:creationId xmlns:a16="http://schemas.microsoft.com/office/drawing/2014/main" id="{6C993101-4881-AAB4-97D3-FB5A55B2C666}"/>
              </a:ext>
            </a:extLst>
          </p:cNvPr>
          <p:cNvSpPr txBox="1"/>
          <p:nvPr/>
        </p:nvSpPr>
        <p:spPr>
          <a:xfrm>
            <a:off x="521557" y="28916234"/>
            <a:ext cx="488213" cy="584775"/>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A</a:t>
            </a:r>
            <a:endParaRPr lang="en-US" sz="3200" dirty="0"/>
          </a:p>
        </p:txBody>
      </p:sp>
      <p:sp>
        <p:nvSpPr>
          <p:cNvPr id="24" name="TextBox 23">
            <a:extLst>
              <a:ext uri="{FF2B5EF4-FFF2-40B4-BE49-F238E27FC236}">
                <a16:creationId xmlns:a16="http://schemas.microsoft.com/office/drawing/2014/main" id="{027980A3-A8B0-C40D-1D49-7C5BBFB93546}"/>
              </a:ext>
            </a:extLst>
          </p:cNvPr>
          <p:cNvSpPr txBox="1"/>
          <p:nvPr/>
        </p:nvSpPr>
        <p:spPr>
          <a:xfrm>
            <a:off x="9276353" y="28931204"/>
            <a:ext cx="488213" cy="584775"/>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B</a:t>
            </a:r>
            <a:endParaRPr lang="en-US" sz="3200" dirty="0"/>
          </a:p>
        </p:txBody>
      </p:sp>
      <p:grpSp>
        <p:nvGrpSpPr>
          <p:cNvPr id="34" name="Group 33">
            <a:extLst>
              <a:ext uri="{FF2B5EF4-FFF2-40B4-BE49-F238E27FC236}">
                <a16:creationId xmlns:a16="http://schemas.microsoft.com/office/drawing/2014/main" id="{26DD9D7B-7679-7C36-03CF-AFAB13E8D549}"/>
              </a:ext>
            </a:extLst>
          </p:cNvPr>
          <p:cNvGrpSpPr/>
          <p:nvPr/>
        </p:nvGrpSpPr>
        <p:grpSpPr>
          <a:xfrm>
            <a:off x="19508554" y="11322564"/>
            <a:ext cx="18464157" cy="5259507"/>
            <a:chOff x="19108504" y="12151239"/>
            <a:chExt cx="18464157" cy="5259507"/>
          </a:xfrm>
        </p:grpSpPr>
        <p:pic>
          <p:nvPicPr>
            <p:cNvPr id="58" name="Picture 57" descr="A graph of a number of blue bars&#10;&#10;Description automatically generated">
              <a:extLst>
                <a:ext uri="{FF2B5EF4-FFF2-40B4-BE49-F238E27FC236}">
                  <a16:creationId xmlns:a16="http://schemas.microsoft.com/office/drawing/2014/main" id="{7EF8749E-5D65-5FF3-2FF3-E1ED29C0CF19}"/>
                </a:ext>
              </a:extLst>
            </p:cNvPr>
            <p:cNvPicPr>
              <a:picLocks noChangeAspect="1"/>
            </p:cNvPicPr>
            <p:nvPr/>
          </p:nvPicPr>
          <p:blipFill>
            <a:blip r:embed="rId9"/>
            <a:stretch>
              <a:fillRect/>
            </a:stretch>
          </p:blipFill>
          <p:spPr>
            <a:xfrm>
              <a:off x="20075259" y="12189839"/>
              <a:ext cx="8127999" cy="4572000"/>
            </a:xfrm>
            <a:prstGeom prst="rect">
              <a:avLst/>
            </a:prstGeom>
          </p:spPr>
        </p:pic>
        <p:pic>
          <p:nvPicPr>
            <p:cNvPr id="63" name="Picture 62" descr="A graph with orange and blue bars&#10;&#10;Description automatically generated">
              <a:extLst>
                <a:ext uri="{FF2B5EF4-FFF2-40B4-BE49-F238E27FC236}">
                  <a16:creationId xmlns:a16="http://schemas.microsoft.com/office/drawing/2014/main" id="{89DBB57D-A933-F29B-E838-4543339C1F55}"/>
                </a:ext>
              </a:extLst>
            </p:cNvPr>
            <p:cNvPicPr>
              <a:picLocks noChangeAspect="1"/>
            </p:cNvPicPr>
            <p:nvPr/>
          </p:nvPicPr>
          <p:blipFill>
            <a:blip r:embed="rId10"/>
            <a:stretch>
              <a:fillRect/>
            </a:stretch>
          </p:blipFill>
          <p:spPr>
            <a:xfrm>
              <a:off x="29444661" y="12321763"/>
              <a:ext cx="8128000" cy="4572000"/>
            </a:xfrm>
            <a:prstGeom prst="rect">
              <a:avLst/>
            </a:prstGeom>
          </p:spPr>
        </p:pic>
        <p:sp>
          <p:nvSpPr>
            <p:cNvPr id="92" name="TextBox 91">
              <a:extLst>
                <a:ext uri="{FF2B5EF4-FFF2-40B4-BE49-F238E27FC236}">
                  <a16:creationId xmlns:a16="http://schemas.microsoft.com/office/drawing/2014/main" id="{82AD1004-0095-7372-3F12-6446EF6996C4}"/>
                </a:ext>
              </a:extLst>
            </p:cNvPr>
            <p:cNvSpPr txBox="1"/>
            <p:nvPr/>
          </p:nvSpPr>
          <p:spPr>
            <a:xfrm rot="16200000">
              <a:off x="17489463" y="13950573"/>
              <a:ext cx="4400954" cy="1077218"/>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 integration </a:t>
              </a:r>
            </a:p>
            <a:p>
              <a:r>
                <a:rPr lang="en-US" sz="3200" b="1" dirty="0">
                  <a:latin typeface="Arial" panose="020B0604020202020204" pitchFamily="34" charset="0"/>
                  <a:cs typeface="Arial" panose="020B0604020202020204" pitchFamily="34" charset="0"/>
                </a:rPr>
                <a:t>normalized to DMSO</a:t>
              </a:r>
            </a:p>
          </p:txBody>
        </p:sp>
        <p:sp>
          <p:nvSpPr>
            <p:cNvPr id="14" name="TextBox 13">
              <a:extLst>
                <a:ext uri="{FF2B5EF4-FFF2-40B4-BE49-F238E27FC236}">
                  <a16:creationId xmlns:a16="http://schemas.microsoft.com/office/drawing/2014/main" id="{E49EA1E5-6ECC-3E0F-26BD-A2F4AB90D390}"/>
                </a:ext>
              </a:extLst>
            </p:cNvPr>
            <p:cNvSpPr txBox="1"/>
            <p:nvPr/>
          </p:nvSpPr>
          <p:spPr>
            <a:xfrm>
              <a:off x="19108504" y="12151239"/>
              <a:ext cx="488213" cy="577081"/>
            </a:xfrm>
            <a:prstGeom prst="rect">
              <a:avLst/>
            </a:prstGeom>
            <a:noFill/>
          </p:spPr>
          <p:txBody>
            <a:bodyPr wrap="square">
              <a:spAutoFit/>
            </a:bodyPr>
            <a:lstStyle/>
            <a:p>
              <a:r>
                <a:rPr lang="en-US" sz="3150" b="1" dirty="0">
                  <a:latin typeface="Arial" panose="020B0604020202020204" pitchFamily="34" charset="0"/>
                  <a:cs typeface="Arial" panose="020B0604020202020204" pitchFamily="34" charset="0"/>
                </a:rPr>
                <a:t>A</a:t>
              </a:r>
              <a:endParaRPr lang="en-US" sz="3150" dirty="0"/>
            </a:p>
          </p:txBody>
        </p:sp>
        <p:sp>
          <p:nvSpPr>
            <p:cNvPr id="16" name="TextBox 15">
              <a:extLst>
                <a:ext uri="{FF2B5EF4-FFF2-40B4-BE49-F238E27FC236}">
                  <a16:creationId xmlns:a16="http://schemas.microsoft.com/office/drawing/2014/main" id="{B2EE3A2F-4091-D7F8-CA7C-2D75A4ADBEFB}"/>
                </a:ext>
              </a:extLst>
            </p:cNvPr>
            <p:cNvSpPr txBox="1"/>
            <p:nvPr/>
          </p:nvSpPr>
          <p:spPr>
            <a:xfrm>
              <a:off x="28225755" y="12201566"/>
              <a:ext cx="488213" cy="577081"/>
            </a:xfrm>
            <a:prstGeom prst="rect">
              <a:avLst/>
            </a:prstGeom>
            <a:noFill/>
          </p:spPr>
          <p:txBody>
            <a:bodyPr wrap="square">
              <a:spAutoFit/>
            </a:bodyPr>
            <a:lstStyle/>
            <a:p>
              <a:r>
                <a:rPr lang="en-US" sz="3150" b="1" dirty="0">
                  <a:latin typeface="Arial" panose="020B0604020202020204" pitchFamily="34" charset="0"/>
                  <a:cs typeface="Arial" panose="020B0604020202020204" pitchFamily="34" charset="0"/>
                </a:rPr>
                <a:t>B</a:t>
              </a:r>
              <a:endParaRPr lang="en-US" sz="3150" dirty="0"/>
            </a:p>
          </p:txBody>
        </p:sp>
        <p:sp>
          <p:nvSpPr>
            <p:cNvPr id="17" name="TextBox 16">
              <a:extLst>
                <a:ext uri="{FF2B5EF4-FFF2-40B4-BE49-F238E27FC236}">
                  <a16:creationId xmlns:a16="http://schemas.microsoft.com/office/drawing/2014/main" id="{2451CD7A-A1FC-9B08-4D6C-0C6D992857EA}"/>
                </a:ext>
              </a:extLst>
            </p:cNvPr>
            <p:cNvSpPr txBox="1"/>
            <p:nvPr/>
          </p:nvSpPr>
          <p:spPr>
            <a:xfrm>
              <a:off x="23015290" y="16742663"/>
              <a:ext cx="1303562" cy="584775"/>
            </a:xfrm>
            <a:prstGeom prst="rect">
              <a:avLst/>
            </a:prstGeom>
            <a:noFill/>
          </p:spPr>
          <p:txBody>
            <a:bodyPr wrap="none" rtlCol="0">
              <a:spAutoFit/>
            </a:bodyPr>
            <a:lstStyle/>
            <a:p>
              <a:r>
                <a:rPr lang="en-US" sz="3200" dirty="0">
                  <a:latin typeface="Arial" panose="020B0604020202020204" pitchFamily="34" charset="0"/>
                  <a:cs typeface="Arial" panose="020B0604020202020204" pitchFamily="34" charset="0"/>
                </a:rPr>
                <a:t>PBSC</a:t>
              </a:r>
            </a:p>
          </p:txBody>
        </p:sp>
        <p:sp>
          <p:nvSpPr>
            <p:cNvPr id="18" name="TextBox 17">
              <a:extLst>
                <a:ext uri="{FF2B5EF4-FFF2-40B4-BE49-F238E27FC236}">
                  <a16:creationId xmlns:a16="http://schemas.microsoft.com/office/drawing/2014/main" id="{F8597429-A512-8930-5A3D-D237A065D1E1}"/>
                </a:ext>
              </a:extLst>
            </p:cNvPr>
            <p:cNvSpPr txBox="1"/>
            <p:nvPr/>
          </p:nvSpPr>
          <p:spPr>
            <a:xfrm>
              <a:off x="33432097" y="16825971"/>
              <a:ext cx="1143262" cy="584775"/>
            </a:xfrm>
            <a:prstGeom prst="rect">
              <a:avLst/>
            </a:prstGeom>
            <a:noFill/>
          </p:spPr>
          <p:txBody>
            <a:bodyPr wrap="none" rtlCol="0">
              <a:spAutoFit/>
            </a:bodyPr>
            <a:lstStyle/>
            <a:p>
              <a:r>
                <a:rPr lang="en-US" sz="3200" dirty="0">
                  <a:latin typeface="Arial" panose="020B0604020202020204" pitchFamily="34" charset="0"/>
                  <a:cs typeface="Arial" panose="020B0604020202020204" pitchFamily="34" charset="0"/>
                </a:rPr>
                <a:t>PBIC</a:t>
              </a:r>
            </a:p>
          </p:txBody>
        </p:sp>
        <p:sp>
          <p:nvSpPr>
            <p:cNvPr id="27" name="TextBox 26">
              <a:extLst>
                <a:ext uri="{FF2B5EF4-FFF2-40B4-BE49-F238E27FC236}">
                  <a16:creationId xmlns:a16="http://schemas.microsoft.com/office/drawing/2014/main" id="{9FDBF312-6AD4-8D2D-1713-011932C7CAED}"/>
                </a:ext>
              </a:extLst>
            </p:cNvPr>
            <p:cNvSpPr txBox="1"/>
            <p:nvPr/>
          </p:nvSpPr>
          <p:spPr>
            <a:xfrm rot="16200000">
              <a:off x="26714413" y="14079752"/>
              <a:ext cx="4400954" cy="1061829"/>
            </a:xfrm>
            <a:prstGeom prst="rect">
              <a:avLst/>
            </a:prstGeom>
            <a:noFill/>
          </p:spPr>
          <p:txBody>
            <a:bodyPr wrap="square" rtlCol="0">
              <a:spAutoFit/>
            </a:bodyPr>
            <a:lstStyle/>
            <a:p>
              <a:r>
                <a:rPr lang="en-US" sz="3150" b="1" dirty="0">
                  <a:latin typeface="Arial" panose="020B0604020202020204" pitchFamily="34" charset="0"/>
                  <a:cs typeface="Arial" panose="020B0604020202020204" pitchFamily="34" charset="0"/>
                </a:rPr>
                <a:t>% integration </a:t>
              </a:r>
            </a:p>
            <a:p>
              <a:r>
                <a:rPr lang="en-US" sz="3150" b="1" dirty="0">
                  <a:latin typeface="Arial" panose="020B0604020202020204" pitchFamily="34" charset="0"/>
                  <a:cs typeface="Arial" panose="020B0604020202020204" pitchFamily="34" charset="0"/>
                </a:rPr>
                <a:t>normalized to DMSO</a:t>
              </a:r>
            </a:p>
          </p:txBody>
        </p:sp>
      </p:grpSp>
      <p:grpSp>
        <p:nvGrpSpPr>
          <p:cNvPr id="42" name="Group 41">
            <a:extLst>
              <a:ext uri="{FF2B5EF4-FFF2-40B4-BE49-F238E27FC236}">
                <a16:creationId xmlns:a16="http://schemas.microsoft.com/office/drawing/2014/main" id="{1349F242-4C33-DE2A-0239-F4F110DDC8A0}"/>
              </a:ext>
            </a:extLst>
          </p:cNvPr>
          <p:cNvGrpSpPr/>
          <p:nvPr/>
        </p:nvGrpSpPr>
        <p:grpSpPr>
          <a:xfrm>
            <a:off x="19546542" y="36585064"/>
            <a:ext cx="18748572" cy="1361979"/>
            <a:chOff x="19308001" y="36585064"/>
            <a:chExt cx="18748572" cy="1361979"/>
          </a:xfrm>
        </p:grpSpPr>
        <p:sp>
          <p:nvSpPr>
            <p:cNvPr id="22" name="TextBox 21">
              <a:extLst>
                <a:ext uri="{FF2B5EF4-FFF2-40B4-BE49-F238E27FC236}">
                  <a16:creationId xmlns:a16="http://schemas.microsoft.com/office/drawing/2014/main" id="{50A679CA-921A-60AD-ED14-C65CFE2C301E}"/>
                </a:ext>
              </a:extLst>
            </p:cNvPr>
            <p:cNvSpPr txBox="1"/>
            <p:nvPr/>
          </p:nvSpPr>
          <p:spPr>
            <a:xfrm>
              <a:off x="19308001" y="36585064"/>
              <a:ext cx="6507170" cy="584775"/>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9. Reference</a:t>
              </a:r>
            </a:p>
          </p:txBody>
        </p:sp>
        <p:sp>
          <p:nvSpPr>
            <p:cNvPr id="2" name="TextBox 1">
              <a:extLst>
                <a:ext uri="{FF2B5EF4-FFF2-40B4-BE49-F238E27FC236}">
                  <a16:creationId xmlns:a16="http://schemas.microsoft.com/office/drawing/2014/main" id="{67B0FC21-11B1-0EF1-1F1B-002DC23F21FC}"/>
                </a:ext>
              </a:extLst>
            </p:cNvPr>
            <p:cNvSpPr txBox="1"/>
            <p:nvPr/>
          </p:nvSpPr>
          <p:spPr>
            <a:xfrm>
              <a:off x="19382057" y="37116046"/>
              <a:ext cx="18674516" cy="830997"/>
            </a:xfrm>
            <a:prstGeom prst="rect">
              <a:avLst/>
            </a:prstGeom>
            <a:noFill/>
          </p:spPr>
          <p:txBody>
            <a:bodyPr wrap="square" rtlCol="0">
              <a:spAutoFit/>
            </a:bodyPr>
            <a:lstStyle/>
            <a:p>
              <a:r>
                <a:rPr lang="en-US" sz="2400" dirty="0" err="1">
                  <a:latin typeface="Arial" panose="020B0604020202020204" pitchFamily="34" charset="0"/>
                  <a:cs typeface="Arial" panose="020B0604020202020204" pitchFamily="34" charset="0"/>
                </a:rPr>
                <a:t>Ciazzi</a:t>
              </a:r>
              <a:r>
                <a:rPr lang="en-US" sz="2400" dirty="0">
                  <a:latin typeface="Arial" panose="020B0604020202020204" pitchFamily="34" charset="0"/>
                  <a:cs typeface="Arial" panose="020B0604020202020204" pitchFamily="34" charset="0"/>
                </a:rPr>
                <a:t> et al., Molecular Cells, 2021; Koga et al., PLOS one, 2014; Akhter et al., Nature Comm., 2019;</a:t>
              </a:r>
            </a:p>
            <a:p>
              <a:r>
                <a:rPr lang="en-US" sz="2400" dirty="0">
                  <a:latin typeface="Arial" panose="020B0604020202020204" pitchFamily="34" charset="0"/>
                  <a:cs typeface="Arial" panose="020B0604020202020204" pitchFamily="34" charset="0"/>
                </a:rPr>
                <a:t>Yang et al., PLOS Genetics, 2016; Li et al., mBio, 2020; Yu et al., Science, 2015; Gao et al., Sci. adv., 2020</a:t>
              </a:r>
            </a:p>
          </p:txBody>
        </p:sp>
      </p:grpSp>
      <p:sp>
        <p:nvSpPr>
          <p:cNvPr id="28" name="TextBox 27">
            <a:extLst>
              <a:ext uri="{FF2B5EF4-FFF2-40B4-BE49-F238E27FC236}">
                <a16:creationId xmlns:a16="http://schemas.microsoft.com/office/drawing/2014/main" id="{10694630-12B9-B159-A6B5-68AE47A788AB}"/>
              </a:ext>
            </a:extLst>
          </p:cNvPr>
          <p:cNvSpPr txBox="1"/>
          <p:nvPr/>
        </p:nvSpPr>
        <p:spPr>
          <a:xfrm>
            <a:off x="19526661" y="37743032"/>
            <a:ext cx="18885592" cy="584775"/>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10. Acknowledgments: </a:t>
            </a:r>
            <a:r>
              <a:rPr lang="en-US" sz="2400" dirty="0">
                <a:latin typeface="Arial" panose="020B0604020202020204" pitchFamily="34" charset="0"/>
                <a:cs typeface="Arial" panose="020B0604020202020204" pitchFamily="34" charset="0"/>
              </a:rPr>
              <a:t>HUCFAR Developmental Award and NIH-HUCFAR Supplemental Award (2021).</a:t>
            </a:r>
          </a:p>
        </p:txBody>
      </p:sp>
      <p:sp>
        <p:nvSpPr>
          <p:cNvPr id="48" name="TextBox 47">
            <a:extLst>
              <a:ext uri="{FF2B5EF4-FFF2-40B4-BE49-F238E27FC236}">
                <a16:creationId xmlns:a16="http://schemas.microsoft.com/office/drawing/2014/main" id="{AA283C69-1B04-D281-6B9D-AAAB41772D3E}"/>
              </a:ext>
            </a:extLst>
          </p:cNvPr>
          <p:cNvSpPr txBox="1"/>
          <p:nvPr/>
        </p:nvSpPr>
        <p:spPr>
          <a:xfrm>
            <a:off x="22994471" y="27060681"/>
            <a:ext cx="724878" cy="1492716"/>
          </a:xfrm>
          <a:prstGeom prst="rect">
            <a:avLst/>
          </a:prstGeom>
          <a:noFill/>
        </p:spPr>
        <p:txBody>
          <a:bodyPr wrap="none" rtlCol="0">
            <a:spAutoFit/>
          </a:bodyPr>
          <a:lstStyle/>
          <a:p>
            <a:r>
              <a:rPr lang="en-US" dirty="0">
                <a:solidFill>
                  <a:srgbClr val="FF0000"/>
                </a:solidFill>
              </a:rPr>
              <a:t>?</a:t>
            </a:r>
          </a:p>
        </p:txBody>
      </p:sp>
      <p:pic>
        <p:nvPicPr>
          <p:cNvPr id="45" name="Picture 44" descr="A graph of blue and orange bars&#10;&#10;Description automatically generated">
            <a:extLst>
              <a:ext uri="{FF2B5EF4-FFF2-40B4-BE49-F238E27FC236}">
                <a16:creationId xmlns:a16="http://schemas.microsoft.com/office/drawing/2014/main" id="{74FF56E7-B400-041B-9234-E06CF8DFBFE3}"/>
              </a:ext>
            </a:extLst>
          </p:cNvPr>
          <p:cNvPicPr>
            <a:picLocks noChangeAspect="1"/>
          </p:cNvPicPr>
          <p:nvPr/>
        </p:nvPicPr>
        <p:blipFill rotWithShape="1">
          <a:blip r:embed="rId11"/>
          <a:srcRect t="4572" r="1121" b="9669"/>
          <a:stretch/>
        </p:blipFill>
        <p:spPr>
          <a:xfrm>
            <a:off x="8727724" y="21071045"/>
            <a:ext cx="9746223" cy="4754880"/>
          </a:xfrm>
          <a:prstGeom prst="rect">
            <a:avLst/>
          </a:prstGeom>
        </p:spPr>
      </p:pic>
      <p:pic>
        <p:nvPicPr>
          <p:cNvPr id="49" name="Picture 48" descr="A diagram of a cell line&#10;&#10;Description automatically generated">
            <a:extLst>
              <a:ext uri="{FF2B5EF4-FFF2-40B4-BE49-F238E27FC236}">
                <a16:creationId xmlns:a16="http://schemas.microsoft.com/office/drawing/2014/main" id="{181F93E2-B21F-4BC6-28B1-04233904A690}"/>
              </a:ext>
            </a:extLst>
          </p:cNvPr>
          <p:cNvPicPr>
            <a:picLocks noChangeAspect="1"/>
          </p:cNvPicPr>
          <p:nvPr/>
        </p:nvPicPr>
        <p:blipFill rotWithShape="1">
          <a:blip r:embed="rId12"/>
          <a:srcRect l="2739" t="5216" b="22553"/>
          <a:stretch/>
        </p:blipFill>
        <p:spPr>
          <a:xfrm>
            <a:off x="21921589" y="25756278"/>
            <a:ext cx="15760172" cy="6583680"/>
          </a:xfrm>
          <a:prstGeom prst="rect">
            <a:avLst/>
          </a:prstGeom>
        </p:spPr>
      </p:pic>
      <p:grpSp>
        <p:nvGrpSpPr>
          <p:cNvPr id="55" name="Group 54">
            <a:extLst>
              <a:ext uri="{FF2B5EF4-FFF2-40B4-BE49-F238E27FC236}">
                <a16:creationId xmlns:a16="http://schemas.microsoft.com/office/drawing/2014/main" id="{DDB861CD-660D-88B8-4748-AF0037C4BC92}"/>
              </a:ext>
            </a:extLst>
          </p:cNvPr>
          <p:cNvGrpSpPr/>
          <p:nvPr/>
        </p:nvGrpSpPr>
        <p:grpSpPr>
          <a:xfrm>
            <a:off x="495175" y="11219964"/>
            <a:ext cx="18084246" cy="3564964"/>
            <a:chOff x="495175" y="11219964"/>
            <a:chExt cx="18084246" cy="3564964"/>
          </a:xfrm>
        </p:grpSpPr>
        <p:grpSp>
          <p:nvGrpSpPr>
            <p:cNvPr id="54" name="Group 53">
              <a:extLst>
                <a:ext uri="{FF2B5EF4-FFF2-40B4-BE49-F238E27FC236}">
                  <a16:creationId xmlns:a16="http://schemas.microsoft.com/office/drawing/2014/main" id="{090AAF7E-0B7F-3B92-0FAF-7C18B62A1FF0}"/>
                </a:ext>
              </a:extLst>
            </p:cNvPr>
            <p:cNvGrpSpPr/>
            <p:nvPr/>
          </p:nvGrpSpPr>
          <p:grpSpPr>
            <a:xfrm>
              <a:off x="14040937" y="11493088"/>
              <a:ext cx="4538484" cy="3291840"/>
              <a:chOff x="12167171" y="11493088"/>
              <a:chExt cx="4538484" cy="3291840"/>
            </a:xfrm>
          </p:grpSpPr>
          <p:pic>
            <p:nvPicPr>
              <p:cNvPr id="26" name="Picture 25" descr="A diagram of a dna sequence&#10;&#10;Description automatically generated">
                <a:extLst>
                  <a:ext uri="{FF2B5EF4-FFF2-40B4-BE49-F238E27FC236}">
                    <a16:creationId xmlns:a16="http://schemas.microsoft.com/office/drawing/2014/main" id="{E1ED0F38-476A-DC91-044D-1DD481B903E8}"/>
                  </a:ext>
                </a:extLst>
              </p:cNvPr>
              <p:cNvPicPr>
                <a:picLocks noChangeAspect="1"/>
              </p:cNvPicPr>
              <p:nvPr/>
            </p:nvPicPr>
            <p:blipFill rotWithShape="1">
              <a:blip r:embed="rId13"/>
              <a:srcRect t="5346" r="55179" b="44194"/>
              <a:stretch/>
            </p:blipFill>
            <p:spPr>
              <a:xfrm>
                <a:off x="12167171" y="11493088"/>
                <a:ext cx="4276043" cy="3291840"/>
              </a:xfrm>
              <a:prstGeom prst="rect">
                <a:avLst/>
              </a:prstGeom>
            </p:spPr>
          </p:pic>
          <p:grpSp>
            <p:nvGrpSpPr>
              <p:cNvPr id="53" name="Group 52">
                <a:extLst>
                  <a:ext uri="{FF2B5EF4-FFF2-40B4-BE49-F238E27FC236}">
                    <a16:creationId xmlns:a16="http://schemas.microsoft.com/office/drawing/2014/main" id="{D2219E0B-BA2B-EC18-A7B3-F0CB26DB53B2}"/>
                  </a:ext>
                </a:extLst>
              </p:cNvPr>
              <p:cNvGrpSpPr/>
              <p:nvPr/>
            </p:nvGrpSpPr>
            <p:grpSpPr>
              <a:xfrm>
                <a:off x="16345586" y="11800698"/>
                <a:ext cx="360069" cy="2002861"/>
                <a:chOff x="18149862" y="11836062"/>
                <a:chExt cx="360069" cy="2002861"/>
              </a:xfrm>
            </p:grpSpPr>
            <p:sp>
              <p:nvSpPr>
                <p:cNvPr id="11" name="Rectangle 10">
                  <a:extLst>
                    <a:ext uri="{FF2B5EF4-FFF2-40B4-BE49-F238E27FC236}">
                      <a16:creationId xmlns:a16="http://schemas.microsoft.com/office/drawing/2014/main" id="{F4643981-6587-EB5C-8CD9-AFE401F2D8C8}"/>
                    </a:ext>
                  </a:extLst>
                </p:cNvPr>
                <p:cNvSpPr/>
                <p:nvPr/>
              </p:nvSpPr>
              <p:spPr>
                <a:xfrm>
                  <a:off x="18149862" y="11836062"/>
                  <a:ext cx="341015" cy="2749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963"/>
                </a:p>
              </p:txBody>
            </p:sp>
            <p:sp>
              <p:nvSpPr>
                <p:cNvPr id="12" name="Rectangle 11">
                  <a:extLst>
                    <a:ext uri="{FF2B5EF4-FFF2-40B4-BE49-F238E27FC236}">
                      <a16:creationId xmlns:a16="http://schemas.microsoft.com/office/drawing/2014/main" id="{13BA7551-061F-B004-5FE8-496B4ED30BAB}"/>
                    </a:ext>
                  </a:extLst>
                </p:cNvPr>
                <p:cNvSpPr/>
                <p:nvPr/>
              </p:nvSpPr>
              <p:spPr>
                <a:xfrm>
                  <a:off x="18168916" y="13563972"/>
                  <a:ext cx="341015" cy="2749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963"/>
                </a:p>
              </p:txBody>
            </p:sp>
          </p:grpSp>
        </p:grpSp>
        <p:pic>
          <p:nvPicPr>
            <p:cNvPr id="52" name="Picture 51" descr="A diagram of a pladienolide&#10;&#10;Description automatically generated">
              <a:extLst>
                <a:ext uri="{FF2B5EF4-FFF2-40B4-BE49-F238E27FC236}">
                  <a16:creationId xmlns:a16="http://schemas.microsoft.com/office/drawing/2014/main" id="{136B2603-DD60-613E-440F-3957145D18B5}"/>
                </a:ext>
              </a:extLst>
            </p:cNvPr>
            <p:cNvPicPr>
              <a:picLocks noChangeAspect="1"/>
            </p:cNvPicPr>
            <p:nvPr/>
          </p:nvPicPr>
          <p:blipFill rotWithShape="1">
            <a:blip r:embed="rId14"/>
            <a:srcRect l="666" t="19832" r="4623" b="40103"/>
            <a:stretch/>
          </p:blipFill>
          <p:spPr>
            <a:xfrm>
              <a:off x="495175" y="11580509"/>
              <a:ext cx="13449606" cy="3200400"/>
            </a:xfrm>
            <a:prstGeom prst="rect">
              <a:avLst/>
            </a:prstGeom>
          </p:spPr>
        </p:pic>
        <p:sp>
          <p:nvSpPr>
            <p:cNvPr id="37" name="TextBox 36">
              <a:extLst>
                <a:ext uri="{FF2B5EF4-FFF2-40B4-BE49-F238E27FC236}">
                  <a16:creationId xmlns:a16="http://schemas.microsoft.com/office/drawing/2014/main" id="{5CC90C9E-F528-0D7D-1831-FBDDDAC445CA}"/>
                </a:ext>
              </a:extLst>
            </p:cNvPr>
            <p:cNvSpPr txBox="1"/>
            <p:nvPr/>
          </p:nvSpPr>
          <p:spPr>
            <a:xfrm>
              <a:off x="498995" y="11219964"/>
              <a:ext cx="488213" cy="710874"/>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A</a:t>
              </a:r>
              <a:endParaRPr lang="en-US" sz="3200" dirty="0"/>
            </a:p>
          </p:txBody>
        </p:sp>
        <p:sp>
          <p:nvSpPr>
            <p:cNvPr id="38" name="TextBox 37">
              <a:extLst>
                <a:ext uri="{FF2B5EF4-FFF2-40B4-BE49-F238E27FC236}">
                  <a16:creationId xmlns:a16="http://schemas.microsoft.com/office/drawing/2014/main" id="{E78694FC-973B-6791-B927-A6ABD55B12D9}"/>
                </a:ext>
              </a:extLst>
            </p:cNvPr>
            <p:cNvSpPr txBox="1"/>
            <p:nvPr/>
          </p:nvSpPr>
          <p:spPr>
            <a:xfrm>
              <a:off x="13799797" y="11223545"/>
              <a:ext cx="488213" cy="710874"/>
            </a:xfrm>
            <a:prstGeom prst="rect">
              <a:avLst/>
            </a:prstGeom>
            <a:noFill/>
          </p:spPr>
          <p:txBody>
            <a:bodyPr wrap="square">
              <a:spAutoFit/>
            </a:bodyPr>
            <a:lstStyle/>
            <a:p>
              <a:r>
                <a:rPr lang="en-US" sz="3200" b="1" dirty="0">
                  <a:latin typeface="Arial" panose="020B0604020202020204" pitchFamily="34" charset="0"/>
                  <a:cs typeface="Arial" panose="020B0604020202020204" pitchFamily="34" charset="0"/>
                </a:rPr>
                <a:t>B</a:t>
              </a:r>
              <a:endParaRPr lang="en-US" sz="3200" dirty="0"/>
            </a:p>
          </p:txBody>
        </p:sp>
      </p:grpSp>
    </p:spTree>
    <p:extLst>
      <p:ext uri="{BB962C8B-B14F-4D97-AF65-F5344CB8AC3E}">
        <p14:creationId xmlns:p14="http://schemas.microsoft.com/office/powerpoint/2010/main" val="4443151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4791</TotalTime>
  <Words>1337</Words>
  <Application>Microsoft Macintosh PowerPoint</Application>
  <PresentationFormat>Custom</PresentationFormat>
  <Paragraphs>48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parmit singh</dc:creator>
  <cp:lastModifiedBy>Singh, Parmit K.</cp:lastModifiedBy>
  <cp:revision>266</cp:revision>
  <cp:lastPrinted>2023-07-18T21:44:07Z</cp:lastPrinted>
  <dcterms:created xsi:type="dcterms:W3CDTF">2017-05-11T14:16:45Z</dcterms:created>
  <dcterms:modified xsi:type="dcterms:W3CDTF">2023-07-20T14:48:47Z</dcterms:modified>
</cp:coreProperties>
</file>